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9"/>
  </p:handoutMasterIdLst>
  <p:sldIdLst>
    <p:sldId id="256" r:id="rId2"/>
    <p:sldId id="257" r:id="rId3"/>
    <p:sldId id="258" r:id="rId4"/>
    <p:sldId id="302" r:id="rId5"/>
    <p:sldId id="259" r:id="rId6"/>
    <p:sldId id="261" r:id="rId7"/>
    <p:sldId id="260" r:id="rId8"/>
    <p:sldId id="262" r:id="rId9"/>
    <p:sldId id="263" r:id="rId10"/>
    <p:sldId id="264" r:id="rId11"/>
    <p:sldId id="265" r:id="rId12"/>
    <p:sldId id="266" r:id="rId13"/>
    <p:sldId id="267" r:id="rId14"/>
    <p:sldId id="269" r:id="rId15"/>
    <p:sldId id="268" r:id="rId16"/>
    <p:sldId id="270" r:id="rId17"/>
    <p:sldId id="271" r:id="rId18"/>
    <p:sldId id="272" r:id="rId19"/>
    <p:sldId id="273" r:id="rId20"/>
    <p:sldId id="274" r:id="rId21"/>
    <p:sldId id="275" r:id="rId22"/>
    <p:sldId id="276" r:id="rId23"/>
    <p:sldId id="277" r:id="rId24"/>
    <p:sldId id="280" r:id="rId25"/>
    <p:sldId id="279" r:id="rId26"/>
    <p:sldId id="281" r:id="rId27"/>
    <p:sldId id="282" r:id="rId28"/>
    <p:sldId id="283" r:id="rId29"/>
    <p:sldId id="284" r:id="rId30"/>
    <p:sldId id="285" r:id="rId31"/>
    <p:sldId id="286" r:id="rId32"/>
    <p:sldId id="287" r:id="rId33"/>
    <p:sldId id="288" r:id="rId34"/>
    <p:sldId id="289" r:id="rId35"/>
    <p:sldId id="278" r:id="rId36"/>
    <p:sldId id="290" r:id="rId37"/>
    <p:sldId id="291" r:id="rId38"/>
    <p:sldId id="293" r:id="rId39"/>
    <p:sldId id="292" r:id="rId40"/>
    <p:sldId id="294" r:id="rId41"/>
    <p:sldId id="295" r:id="rId42"/>
    <p:sldId id="296" r:id="rId43"/>
    <p:sldId id="297" r:id="rId44"/>
    <p:sldId id="298" r:id="rId45"/>
    <p:sldId id="299" r:id="rId46"/>
    <p:sldId id="300" r:id="rId47"/>
    <p:sldId id="30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5" d="100"/>
          <a:sy n="95" d="100"/>
        </p:scale>
        <p:origin x="-1254" y="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C5BCC1-6C45-46B8-91C8-281F56743515}" type="datetimeFigureOut">
              <a:rPr lang="en-US" smtClean="0"/>
              <a:pPr/>
              <a:t>1/15/2014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F21AF4A-FD21-482D-B33D-184B4A24A2C1}" type="slidenum">
              <a:rPr lang="en-US" smtClean="0"/>
              <a:pPr/>
              <a:t>‹#›</a:t>
            </a:fld>
            <a:endParaRPr lang="en-US"/>
          </a:p>
        </p:txBody>
      </p:sp>
    </p:spTree>
    <p:extLst>
      <p:ext uri="{BB962C8B-B14F-4D97-AF65-F5344CB8AC3E}">
        <p14:creationId xmlns:p14="http://schemas.microsoft.com/office/powerpoint/2010/main" val="163152303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1B913-524A-4494-A517-C528A962D638}" type="datetimeFigureOut">
              <a:rPr lang="en-US" smtClean="0"/>
              <a:pPr/>
              <a:t>1/15/2014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CAF667B-DAAB-4ACA-ABCB-ED9CB8F31F62}"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1B913-524A-4494-A517-C528A962D638}" type="datetimeFigureOut">
              <a:rPr lang="en-US" smtClean="0"/>
              <a:pPr/>
              <a:t>1/15/2014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AF667B-DAAB-4ACA-ABCB-ED9CB8F31F6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ebcache.googleusercontent.com/search?q=cache:IM6YWqDaXV0J:today.msnbc.msn.com/id/50058129/ns/today-today_news/t/north-korea-claims-discovery-unicorn-lair/+&amp;cd=1&amp;hl=en&amp;ct=clnk&amp;gl=u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4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2">
                    <a:lumMod val="20000"/>
                    <a:lumOff val="80000"/>
                  </a:schemeClr>
                </a:solidFill>
              </a:rPr>
              <a:t>Japan and The Koreas</a:t>
            </a:r>
            <a:endParaRPr lang="en-US" dirty="0">
              <a:solidFill>
                <a:schemeClr val="accent2">
                  <a:lumMod val="20000"/>
                  <a:lumOff val="80000"/>
                </a:schemeClr>
              </a:solidFill>
            </a:endParaRPr>
          </a:p>
        </p:txBody>
      </p:sp>
      <p:sp>
        <p:nvSpPr>
          <p:cNvPr id="3" name="Subtitle 2"/>
          <p:cNvSpPr>
            <a:spLocks noGrp="1"/>
          </p:cNvSpPr>
          <p:nvPr>
            <p:ph type="subTitle" idx="1"/>
          </p:nvPr>
        </p:nvSpPr>
        <p:spPr/>
        <p:txBody>
          <a:bodyPr>
            <a:normAutofit fontScale="85000" lnSpcReduction="20000"/>
          </a:bodyPr>
          <a:lstStyle/>
          <a:p>
            <a:r>
              <a:rPr lang="en-US" dirty="0" smtClean="0">
                <a:solidFill>
                  <a:schemeClr val="tx1"/>
                </a:solidFill>
              </a:rPr>
              <a:t>Pages </a:t>
            </a:r>
          </a:p>
          <a:p>
            <a:r>
              <a:rPr lang="en-US" dirty="0" smtClean="0">
                <a:solidFill>
                  <a:schemeClr val="tx1"/>
                </a:solidFill>
              </a:rPr>
              <a:t>774 – 781</a:t>
            </a:r>
          </a:p>
          <a:p>
            <a:r>
              <a:rPr lang="en-US" dirty="0" smtClean="0">
                <a:solidFill>
                  <a:schemeClr val="tx1"/>
                </a:solidFill>
              </a:rPr>
              <a:t>And</a:t>
            </a:r>
          </a:p>
          <a:p>
            <a:r>
              <a:rPr lang="en-US" dirty="0" smtClean="0">
                <a:solidFill>
                  <a:schemeClr val="tx1"/>
                </a:solidFill>
              </a:rPr>
              <a:t>788 - 795</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1:Chapter Atlas</a:t>
            </a:r>
            <a:endParaRPr lang="en-US" dirty="0"/>
          </a:p>
        </p:txBody>
      </p:sp>
      <p:sp>
        <p:nvSpPr>
          <p:cNvPr id="3" name="Content Placeholder 2"/>
          <p:cNvSpPr>
            <a:spLocks noGrp="1"/>
          </p:cNvSpPr>
          <p:nvPr>
            <p:ph idx="1"/>
          </p:nvPr>
        </p:nvSpPr>
        <p:spPr>
          <a:xfrm>
            <a:off x="4572000" y="1143000"/>
            <a:ext cx="4419600" cy="4983163"/>
          </a:xfrm>
        </p:spPr>
        <p:txBody>
          <a:bodyPr>
            <a:normAutofit fontScale="92500" lnSpcReduction="10000"/>
          </a:bodyPr>
          <a:lstStyle/>
          <a:p>
            <a:r>
              <a:rPr lang="en-US" dirty="0" smtClean="0"/>
              <a:t>Three basic climates in this region:</a:t>
            </a:r>
          </a:p>
          <a:p>
            <a:pPr lvl="1"/>
            <a:r>
              <a:rPr lang="en-US" dirty="0" smtClean="0"/>
              <a:t>Continental Cool Summers </a:t>
            </a:r>
          </a:p>
          <a:p>
            <a:pPr lvl="1"/>
            <a:r>
              <a:rPr lang="en-US" dirty="0" smtClean="0"/>
              <a:t>Continental Warm Summers</a:t>
            </a:r>
          </a:p>
          <a:p>
            <a:pPr lvl="2"/>
            <a:r>
              <a:rPr lang="en-US" dirty="0" smtClean="0"/>
              <a:t>Cool/Warm Summers and Cold Winters</a:t>
            </a:r>
          </a:p>
          <a:p>
            <a:pPr lvl="1">
              <a:buNone/>
            </a:pPr>
            <a:endParaRPr lang="en-US" dirty="0" smtClean="0"/>
          </a:p>
          <a:p>
            <a:pPr lvl="1"/>
            <a:r>
              <a:rPr lang="en-US" dirty="0" smtClean="0"/>
              <a:t>Humid Subtropical </a:t>
            </a:r>
          </a:p>
          <a:p>
            <a:pPr lvl="2"/>
            <a:r>
              <a:rPr lang="en-US" dirty="0" smtClean="0"/>
              <a:t> Hot and Humid Summers and Mild Winters</a:t>
            </a:r>
            <a:endParaRPr lang="en-US" dirty="0"/>
          </a:p>
        </p:txBody>
      </p:sp>
      <p:pic>
        <p:nvPicPr>
          <p:cNvPr id="1026" name="Picture 2" descr="http://www.japanmapxl.com/images/japan-blank-map.gif"/>
          <p:cNvPicPr>
            <a:picLocks noChangeAspect="1" noChangeArrowheads="1"/>
          </p:cNvPicPr>
          <p:nvPr/>
        </p:nvPicPr>
        <p:blipFill>
          <a:blip r:embed="rId2" cstate="print"/>
          <a:srcRect/>
          <a:stretch>
            <a:fillRect/>
          </a:stretch>
        </p:blipFill>
        <p:spPr bwMode="auto">
          <a:xfrm>
            <a:off x="228600" y="1143000"/>
            <a:ext cx="4162425" cy="54006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181600" cy="1143000"/>
          </a:xfrm>
        </p:spPr>
        <p:txBody>
          <a:bodyPr>
            <a:normAutofit fontScale="90000"/>
          </a:bodyPr>
          <a:lstStyle/>
          <a:p>
            <a:r>
              <a:rPr lang="en-US" dirty="0" smtClean="0"/>
              <a:t>Section 1:Chapter Atlas</a:t>
            </a:r>
            <a:endParaRPr lang="en-US" dirty="0"/>
          </a:p>
        </p:txBody>
      </p:sp>
      <p:sp>
        <p:nvSpPr>
          <p:cNvPr id="3" name="Content Placeholder 2"/>
          <p:cNvSpPr>
            <a:spLocks noGrp="1"/>
          </p:cNvSpPr>
          <p:nvPr>
            <p:ph idx="1"/>
          </p:nvPr>
        </p:nvSpPr>
        <p:spPr>
          <a:xfrm>
            <a:off x="0" y="990600"/>
            <a:ext cx="4876800" cy="5867400"/>
          </a:xfrm>
        </p:spPr>
        <p:txBody>
          <a:bodyPr>
            <a:normAutofit fontScale="92500" lnSpcReduction="20000"/>
          </a:bodyPr>
          <a:lstStyle/>
          <a:p>
            <a:r>
              <a:rPr lang="en-US" dirty="0" smtClean="0"/>
              <a:t>Precipitation</a:t>
            </a:r>
          </a:p>
          <a:p>
            <a:r>
              <a:rPr lang="en-US" dirty="0" smtClean="0"/>
              <a:t>3/5 of North Korea’s precipitation falls June – Sept. </a:t>
            </a:r>
          </a:p>
          <a:p>
            <a:r>
              <a:rPr lang="en-US" dirty="0" smtClean="0"/>
              <a:t>South Korea and Japan get precipitation all year long because it is brought in from the sea that surrounds them. </a:t>
            </a:r>
          </a:p>
          <a:p>
            <a:r>
              <a:rPr lang="en-US" dirty="0" smtClean="0"/>
              <a:t>This rain allows them to have large forests. Japan is one of the few industrialized countries to still be heavily forested. </a:t>
            </a:r>
            <a:endParaRPr lang="en-US" dirty="0"/>
          </a:p>
        </p:txBody>
      </p:sp>
      <p:pic>
        <p:nvPicPr>
          <p:cNvPr id="3076" name="Picture 4" descr="http://media.web.britannica.com/eb-media/79/158279-004-2DBE0C09.gif"/>
          <p:cNvPicPr>
            <a:picLocks noChangeAspect="1" noChangeArrowheads="1"/>
          </p:cNvPicPr>
          <p:nvPr/>
        </p:nvPicPr>
        <p:blipFill>
          <a:blip r:embed="rId2" cstate="print"/>
          <a:srcRect/>
          <a:stretch>
            <a:fillRect/>
          </a:stretch>
        </p:blipFill>
        <p:spPr bwMode="auto">
          <a:xfrm>
            <a:off x="5510893" y="0"/>
            <a:ext cx="3633107" cy="2286000"/>
          </a:xfrm>
          <a:prstGeom prst="rect">
            <a:avLst/>
          </a:prstGeom>
          <a:noFill/>
        </p:spPr>
      </p:pic>
      <p:pic>
        <p:nvPicPr>
          <p:cNvPr id="3078" name="Picture 6" descr="http://media.web.britannica.com/eb-media/84/158284-004-370FFEBA.gif"/>
          <p:cNvPicPr>
            <a:picLocks noChangeAspect="1" noChangeArrowheads="1"/>
          </p:cNvPicPr>
          <p:nvPr/>
        </p:nvPicPr>
        <p:blipFill>
          <a:blip r:embed="rId3" cstate="print"/>
          <a:srcRect/>
          <a:stretch>
            <a:fillRect/>
          </a:stretch>
        </p:blipFill>
        <p:spPr bwMode="auto">
          <a:xfrm>
            <a:off x="4876800" y="2133600"/>
            <a:ext cx="3657600" cy="2301411"/>
          </a:xfrm>
          <a:prstGeom prst="rect">
            <a:avLst/>
          </a:prstGeom>
          <a:noFill/>
        </p:spPr>
      </p:pic>
      <p:pic>
        <p:nvPicPr>
          <p:cNvPr id="3074" name="Picture 2" descr="http://media.web.britannica.com/eb-media/63/64963-004-358077B9.gif"/>
          <p:cNvPicPr>
            <a:picLocks noChangeAspect="1" noChangeArrowheads="1"/>
          </p:cNvPicPr>
          <p:nvPr/>
        </p:nvPicPr>
        <p:blipFill>
          <a:blip r:embed="rId4" cstate="print"/>
          <a:srcRect/>
          <a:stretch>
            <a:fillRect/>
          </a:stretch>
        </p:blipFill>
        <p:spPr bwMode="auto">
          <a:xfrm>
            <a:off x="5562599" y="4267200"/>
            <a:ext cx="3457183" cy="2286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228600"/>
            <a:ext cx="5105400" cy="1143000"/>
          </a:xfrm>
        </p:spPr>
        <p:txBody>
          <a:bodyPr>
            <a:normAutofit fontScale="90000"/>
          </a:bodyPr>
          <a:lstStyle/>
          <a:p>
            <a:r>
              <a:rPr lang="en-US" dirty="0" smtClean="0"/>
              <a:t>Section 1:Chapter Atlas</a:t>
            </a:r>
            <a:endParaRPr lang="en-US" dirty="0"/>
          </a:p>
        </p:txBody>
      </p:sp>
      <p:sp>
        <p:nvSpPr>
          <p:cNvPr id="3" name="Content Placeholder 2"/>
          <p:cNvSpPr>
            <a:spLocks noGrp="1"/>
          </p:cNvSpPr>
          <p:nvPr>
            <p:ph idx="1"/>
          </p:nvPr>
        </p:nvSpPr>
        <p:spPr>
          <a:xfrm>
            <a:off x="3810000" y="1219200"/>
            <a:ext cx="5334000" cy="5638800"/>
          </a:xfrm>
        </p:spPr>
        <p:txBody>
          <a:bodyPr/>
          <a:lstStyle/>
          <a:p>
            <a:r>
              <a:rPr lang="en-US" dirty="0" smtClean="0"/>
              <a:t>Winds affects Japan and the Koreas’ climates greatly. </a:t>
            </a:r>
          </a:p>
          <a:p>
            <a:r>
              <a:rPr lang="en-US" dirty="0" smtClean="0"/>
              <a:t>Monsoons are seasonal winds that bring typhoons or hurricanes to the region. </a:t>
            </a:r>
          </a:p>
          <a:p>
            <a:r>
              <a:rPr lang="en-US" dirty="0" smtClean="0"/>
              <a:t>Also, with heavy rains flooding and mudslides can occur.</a:t>
            </a:r>
            <a:endParaRPr lang="en-US" dirty="0"/>
          </a:p>
        </p:txBody>
      </p:sp>
      <p:pic>
        <p:nvPicPr>
          <p:cNvPr id="2050" name="Picture 2" descr="http://msnbcmedia.msn.com/j/MSNBC/Components/Photo/_new/pb-120712-japan-flood-da-01.photoblog900.jpg"/>
          <p:cNvPicPr>
            <a:picLocks noChangeAspect="1" noChangeArrowheads="1"/>
          </p:cNvPicPr>
          <p:nvPr/>
        </p:nvPicPr>
        <p:blipFill>
          <a:blip r:embed="rId2" cstate="print"/>
          <a:srcRect/>
          <a:stretch>
            <a:fillRect/>
          </a:stretch>
        </p:blipFill>
        <p:spPr bwMode="auto">
          <a:xfrm>
            <a:off x="1676400" y="3962400"/>
            <a:ext cx="2209800" cy="2733408"/>
          </a:xfrm>
          <a:prstGeom prst="rect">
            <a:avLst/>
          </a:prstGeom>
          <a:noFill/>
        </p:spPr>
      </p:pic>
      <p:pic>
        <p:nvPicPr>
          <p:cNvPr id="2052" name="Picture 4" descr="http://www.celsias.com/upload/uploads/admin/japan_floods_2012.jpg"/>
          <p:cNvPicPr>
            <a:picLocks noChangeAspect="1" noChangeArrowheads="1"/>
          </p:cNvPicPr>
          <p:nvPr/>
        </p:nvPicPr>
        <p:blipFill>
          <a:blip r:embed="rId3" cstate="print"/>
          <a:srcRect/>
          <a:stretch>
            <a:fillRect/>
          </a:stretch>
        </p:blipFill>
        <p:spPr bwMode="auto">
          <a:xfrm>
            <a:off x="5715000" y="4876800"/>
            <a:ext cx="2524125" cy="1809751"/>
          </a:xfrm>
          <a:prstGeom prst="rect">
            <a:avLst/>
          </a:prstGeom>
          <a:noFill/>
        </p:spPr>
      </p:pic>
      <p:pic>
        <p:nvPicPr>
          <p:cNvPr id="2054" name="Picture 6" descr="http://img.timeinc.net/time/photoessays/2011/typhoon_roke_0921/typhoon_roke_0921_3.jpg"/>
          <p:cNvPicPr>
            <a:picLocks noChangeAspect="1" noChangeArrowheads="1"/>
          </p:cNvPicPr>
          <p:nvPr/>
        </p:nvPicPr>
        <p:blipFill>
          <a:blip r:embed="rId4" cstate="print"/>
          <a:srcRect/>
          <a:stretch>
            <a:fillRect/>
          </a:stretch>
        </p:blipFill>
        <p:spPr bwMode="auto">
          <a:xfrm>
            <a:off x="228601" y="304801"/>
            <a:ext cx="3342048" cy="2209800"/>
          </a:xfrm>
          <a:prstGeom prst="rect">
            <a:avLst/>
          </a:prstGeom>
          <a:noFill/>
        </p:spPr>
      </p:pic>
      <p:pic>
        <p:nvPicPr>
          <p:cNvPr id="2056" name="Picture 8" descr="http://tx.english-ch.com/teacher/albert/typhoon.jpg"/>
          <p:cNvPicPr>
            <a:picLocks noChangeAspect="1" noChangeArrowheads="1"/>
          </p:cNvPicPr>
          <p:nvPr/>
        </p:nvPicPr>
        <p:blipFill>
          <a:blip r:embed="rId5" cstate="print"/>
          <a:srcRect/>
          <a:stretch>
            <a:fillRect/>
          </a:stretch>
        </p:blipFill>
        <p:spPr bwMode="auto">
          <a:xfrm>
            <a:off x="152400" y="2590800"/>
            <a:ext cx="1941069" cy="25908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dirty="0" smtClean="0"/>
              <a:t>Section 1:Chapter Atlas</a:t>
            </a:r>
            <a:endParaRPr lang="en-US" dirty="0"/>
          </a:p>
        </p:txBody>
      </p:sp>
      <p:sp>
        <p:nvSpPr>
          <p:cNvPr id="3" name="Content Placeholder 2"/>
          <p:cNvSpPr>
            <a:spLocks noGrp="1"/>
          </p:cNvSpPr>
          <p:nvPr>
            <p:ph idx="1"/>
          </p:nvPr>
        </p:nvSpPr>
        <p:spPr>
          <a:xfrm>
            <a:off x="381000" y="838200"/>
            <a:ext cx="8229600" cy="3382963"/>
          </a:xfrm>
        </p:spPr>
        <p:txBody>
          <a:bodyPr>
            <a:normAutofit lnSpcReduction="10000"/>
          </a:bodyPr>
          <a:lstStyle/>
          <a:p>
            <a:r>
              <a:rPr lang="en-US" dirty="0" smtClean="0"/>
              <a:t>Hills and mountains in this region cause flat land to be scarce. </a:t>
            </a:r>
          </a:p>
          <a:p>
            <a:r>
              <a:rPr lang="en-US" dirty="0" smtClean="0"/>
              <a:t>Houses, Businesses, and farms are all competing for the flat lands. This means that flat lands are crowded!</a:t>
            </a:r>
          </a:p>
          <a:p>
            <a:r>
              <a:rPr lang="en-US" dirty="0" smtClean="0"/>
              <a:t>They know that they must use the land carefully.</a:t>
            </a:r>
            <a:endParaRPr lang="en-US" dirty="0"/>
          </a:p>
        </p:txBody>
      </p:sp>
      <p:pic>
        <p:nvPicPr>
          <p:cNvPr id="1028" name="Picture 4" descr="http://us.123rf.com/400wm/400/400/sbures/sbures1201/sbures120100003/11770106-aerial-view-of-tokyo-japan-at-night.jpg"/>
          <p:cNvPicPr>
            <a:picLocks noChangeAspect="1" noChangeArrowheads="1"/>
          </p:cNvPicPr>
          <p:nvPr/>
        </p:nvPicPr>
        <p:blipFill>
          <a:blip r:embed="rId2" cstate="print"/>
          <a:srcRect/>
          <a:stretch>
            <a:fillRect/>
          </a:stretch>
        </p:blipFill>
        <p:spPr bwMode="auto">
          <a:xfrm>
            <a:off x="2438400" y="3838968"/>
            <a:ext cx="5181600" cy="301903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a:xfrm>
            <a:off x="0" y="1524001"/>
            <a:ext cx="8915400" cy="2285999"/>
          </a:xfrm>
        </p:spPr>
        <p:txBody>
          <a:bodyPr>
            <a:normAutofit fontScale="92500"/>
          </a:bodyPr>
          <a:lstStyle/>
          <a:p>
            <a:r>
              <a:rPr lang="en-US" dirty="0" smtClean="0"/>
              <a:t>Farming is a large use of the land in this region. </a:t>
            </a:r>
          </a:p>
          <a:p>
            <a:r>
              <a:rPr lang="en-US" dirty="0" smtClean="0"/>
              <a:t>North Korea does less farming than South Korea and Japan. This is due to the cooler climate in this country. </a:t>
            </a:r>
          </a:p>
          <a:p>
            <a:r>
              <a:rPr lang="en-US" dirty="0" smtClean="0"/>
              <a:t>South Korea and Japan are also very urbanized. </a:t>
            </a:r>
            <a:endParaRPr lang="en-US" dirty="0"/>
          </a:p>
        </p:txBody>
      </p:sp>
      <p:pic>
        <p:nvPicPr>
          <p:cNvPr id="26626" name="Picture 2" descr="http://ngm.nationalgeographic.com/2011/12/city-solutions/img/03-seoul-south-korea-670.jpg"/>
          <p:cNvPicPr>
            <a:picLocks noChangeAspect="1" noChangeArrowheads="1"/>
          </p:cNvPicPr>
          <p:nvPr/>
        </p:nvPicPr>
        <p:blipFill>
          <a:blip r:embed="rId2" cstate="print"/>
          <a:srcRect/>
          <a:stretch>
            <a:fillRect/>
          </a:stretch>
        </p:blipFill>
        <p:spPr bwMode="auto">
          <a:xfrm>
            <a:off x="5105400" y="3581400"/>
            <a:ext cx="3357182" cy="3028950"/>
          </a:xfrm>
          <a:prstGeom prst="rect">
            <a:avLst/>
          </a:prstGeom>
          <a:noFill/>
        </p:spPr>
      </p:pic>
      <p:pic>
        <p:nvPicPr>
          <p:cNvPr id="26628" name="Picture 4" descr="http://t3.gstatic.com/images?q=tbn:ANd9GcRTbzGc9SN6T3v8ES1sTOQViXU2ph9y68tm3emTfG2E7f6GAOYT5dmS31TzCQ"/>
          <p:cNvPicPr>
            <a:picLocks noChangeAspect="1" noChangeArrowheads="1"/>
          </p:cNvPicPr>
          <p:nvPr/>
        </p:nvPicPr>
        <p:blipFill>
          <a:blip r:embed="rId3" cstate="print"/>
          <a:srcRect/>
          <a:stretch>
            <a:fillRect/>
          </a:stretch>
        </p:blipFill>
        <p:spPr bwMode="auto">
          <a:xfrm>
            <a:off x="990600" y="3657600"/>
            <a:ext cx="2895600" cy="2987317"/>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3886200" cy="1143000"/>
          </a:xfrm>
        </p:spPr>
        <p:txBody>
          <a:bodyPr>
            <a:normAutofit fontScale="90000"/>
          </a:bodyPr>
          <a:lstStyle/>
          <a:p>
            <a:r>
              <a:rPr lang="en-US" dirty="0" smtClean="0"/>
              <a:t>Section 1: Chapter Atlas</a:t>
            </a:r>
            <a:endParaRPr lang="en-US" dirty="0"/>
          </a:p>
        </p:txBody>
      </p:sp>
      <p:sp>
        <p:nvSpPr>
          <p:cNvPr id="3" name="Content Placeholder 2"/>
          <p:cNvSpPr>
            <a:spLocks noGrp="1"/>
          </p:cNvSpPr>
          <p:nvPr>
            <p:ph idx="1"/>
          </p:nvPr>
        </p:nvSpPr>
        <p:spPr>
          <a:xfrm>
            <a:off x="0" y="3810000"/>
            <a:ext cx="8915400" cy="3048000"/>
          </a:xfrm>
        </p:spPr>
        <p:txBody>
          <a:bodyPr>
            <a:normAutofit fontScale="85000" lnSpcReduction="10000"/>
          </a:bodyPr>
          <a:lstStyle/>
          <a:p>
            <a:r>
              <a:rPr lang="en-US" dirty="0" smtClean="0"/>
              <a:t>Rice is a staple crop of this region. </a:t>
            </a:r>
          </a:p>
          <a:p>
            <a:r>
              <a:rPr lang="en-US" dirty="0" smtClean="0"/>
              <a:t>Hilly land must be farmed due to the scarcity of flat land. </a:t>
            </a:r>
          </a:p>
          <a:p>
            <a:r>
              <a:rPr lang="en-US" dirty="0" smtClean="0"/>
              <a:t>They use terraces to make the land farmable. </a:t>
            </a:r>
          </a:p>
          <a:p>
            <a:r>
              <a:rPr lang="en-US" dirty="0" smtClean="0"/>
              <a:t>Terraces are too narrow for large machinery so small machinery may be used or the work has to be done by hand. </a:t>
            </a:r>
          </a:p>
          <a:p>
            <a:r>
              <a:rPr lang="en-US" dirty="0" smtClean="0"/>
              <a:t>Often times the land must be irrigated too. </a:t>
            </a:r>
            <a:endParaRPr lang="en-US" dirty="0"/>
          </a:p>
        </p:txBody>
      </p:sp>
      <p:pic>
        <p:nvPicPr>
          <p:cNvPr id="25602" name="Picture 2" descr="http://www.ling.nthu.edu.tw/faculty/hcliao/pictures/Batad%20rice%20terrace.jpg"/>
          <p:cNvPicPr>
            <a:picLocks noChangeAspect="1" noChangeArrowheads="1"/>
          </p:cNvPicPr>
          <p:nvPr/>
        </p:nvPicPr>
        <p:blipFill>
          <a:blip r:embed="rId2" cstate="print"/>
          <a:srcRect/>
          <a:stretch>
            <a:fillRect/>
          </a:stretch>
        </p:blipFill>
        <p:spPr bwMode="auto">
          <a:xfrm>
            <a:off x="3962400" y="114300"/>
            <a:ext cx="4953000" cy="3714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p:txBody>
          <a:bodyPr>
            <a:normAutofit lnSpcReduction="10000"/>
          </a:bodyPr>
          <a:lstStyle/>
          <a:p>
            <a:r>
              <a:rPr lang="en-US" dirty="0" smtClean="0"/>
              <a:t>Since much of the work must be done by hand in Japan and South Korea’s farming industry this means that their products are more expensive than farm goods that were planted, grown, and harvested with machinery. </a:t>
            </a:r>
          </a:p>
          <a:p>
            <a:r>
              <a:rPr lang="en-US" dirty="0" smtClean="0"/>
              <a:t>This means that there is a comparative advantage – other countries can produce a product at a cheaper price than Japan or South Korea.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p:txBody>
          <a:bodyPr/>
          <a:lstStyle/>
          <a:p>
            <a:r>
              <a:rPr lang="en-US" dirty="0" smtClean="0"/>
              <a:t>Since farm products can be produced at a cheaper price in other countries, much of this region’s food is imported. </a:t>
            </a:r>
          </a:p>
          <a:p>
            <a:r>
              <a:rPr lang="en-US" dirty="0" smtClean="0"/>
              <a:t>They continue to farm however so that they do not become completely dependent upon other countries for their food source.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a:xfrm>
            <a:off x="4114800" y="1600201"/>
            <a:ext cx="4572000" cy="2514600"/>
          </a:xfrm>
        </p:spPr>
        <p:txBody>
          <a:bodyPr>
            <a:normAutofit lnSpcReduction="10000"/>
          </a:bodyPr>
          <a:lstStyle/>
          <a:p>
            <a:r>
              <a:rPr lang="en-US" dirty="0" smtClean="0"/>
              <a:t>Fish is an important export of North Korea and Japan. </a:t>
            </a:r>
          </a:p>
          <a:p>
            <a:r>
              <a:rPr lang="en-US" dirty="0" smtClean="0"/>
              <a:t>Fish are also a big part of their diet. </a:t>
            </a:r>
            <a:endParaRPr lang="en-US" dirty="0"/>
          </a:p>
        </p:txBody>
      </p:sp>
      <p:pic>
        <p:nvPicPr>
          <p:cNvPr id="27650" name="Picture 2" descr="http://images.sciencedaily.com/2008/07/080728192645-large.jpg"/>
          <p:cNvPicPr>
            <a:picLocks noChangeAspect="1" noChangeArrowheads="1"/>
          </p:cNvPicPr>
          <p:nvPr/>
        </p:nvPicPr>
        <p:blipFill>
          <a:blip r:embed="rId2" cstate="print"/>
          <a:srcRect/>
          <a:stretch>
            <a:fillRect/>
          </a:stretch>
        </p:blipFill>
        <p:spPr bwMode="auto">
          <a:xfrm>
            <a:off x="4800600" y="4038600"/>
            <a:ext cx="3921722" cy="2607946"/>
          </a:xfrm>
          <a:prstGeom prst="rect">
            <a:avLst/>
          </a:prstGeom>
          <a:noFill/>
        </p:spPr>
      </p:pic>
      <p:pic>
        <p:nvPicPr>
          <p:cNvPr id="27652" name="Picture 4" descr="http://www.globefish.org/upl/Papers/table1_4704.gif"/>
          <p:cNvPicPr>
            <a:picLocks noChangeAspect="1" noChangeArrowheads="1"/>
          </p:cNvPicPr>
          <p:nvPr/>
        </p:nvPicPr>
        <p:blipFill>
          <a:blip r:embed="rId3" cstate="print"/>
          <a:srcRect/>
          <a:stretch>
            <a:fillRect/>
          </a:stretch>
        </p:blipFill>
        <p:spPr bwMode="auto">
          <a:xfrm>
            <a:off x="0" y="76200"/>
            <a:ext cx="4114800" cy="68042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p:txBody>
          <a:bodyPr>
            <a:normAutofit lnSpcReduction="10000"/>
          </a:bodyPr>
          <a:lstStyle/>
          <a:p>
            <a:r>
              <a:rPr lang="en-US" dirty="0" smtClean="0"/>
              <a:t>Japan and South Korea have few mineral resources. </a:t>
            </a:r>
          </a:p>
          <a:p>
            <a:r>
              <a:rPr lang="en-US" dirty="0" smtClean="0"/>
              <a:t>North Korea is rich in minerals such as:</a:t>
            </a:r>
          </a:p>
          <a:p>
            <a:pPr lvl="1"/>
            <a:r>
              <a:rPr lang="en-US" dirty="0" smtClean="0"/>
              <a:t>Coal	</a:t>
            </a:r>
          </a:p>
          <a:p>
            <a:pPr lvl="1"/>
            <a:r>
              <a:rPr lang="en-US" dirty="0" smtClean="0"/>
              <a:t>Lead</a:t>
            </a:r>
          </a:p>
          <a:p>
            <a:pPr lvl="1"/>
            <a:r>
              <a:rPr lang="en-US" dirty="0" smtClean="0"/>
              <a:t>Iron Ore</a:t>
            </a:r>
          </a:p>
          <a:p>
            <a:pPr lvl="1"/>
            <a:r>
              <a:rPr lang="en-US" dirty="0" smtClean="0"/>
              <a:t>Copper</a:t>
            </a:r>
          </a:p>
          <a:p>
            <a:pPr lvl="1"/>
            <a:r>
              <a:rPr lang="en-US" dirty="0" smtClean="0"/>
              <a:t>Gold</a:t>
            </a:r>
          </a:p>
          <a:p>
            <a:pPr lvl="1"/>
            <a:r>
              <a:rPr lang="en-US" dirty="0" smtClean="0"/>
              <a:t>Salt</a:t>
            </a:r>
          </a:p>
          <a:p>
            <a:pPr lvl="1">
              <a:buNone/>
            </a:pPr>
            <a:endParaRPr lang="en-US" dirty="0"/>
          </a:p>
        </p:txBody>
      </p:sp>
      <p:pic>
        <p:nvPicPr>
          <p:cNvPr id="33794" name="Picture 2" descr="http://www.conservation.ca.gov/cgs/information/PublishingImages/GoldNug01.jpg"/>
          <p:cNvPicPr>
            <a:picLocks noChangeAspect="1" noChangeArrowheads="1"/>
          </p:cNvPicPr>
          <p:nvPr/>
        </p:nvPicPr>
        <p:blipFill>
          <a:blip r:embed="rId2" cstate="print"/>
          <a:srcRect l="16109" t="-3433" r="14590" b="3863"/>
          <a:stretch>
            <a:fillRect/>
          </a:stretch>
        </p:blipFill>
        <p:spPr bwMode="auto">
          <a:xfrm>
            <a:off x="6934200" y="4800600"/>
            <a:ext cx="1600200" cy="1789699"/>
          </a:xfrm>
          <a:prstGeom prst="rect">
            <a:avLst/>
          </a:prstGeom>
          <a:noFill/>
        </p:spPr>
      </p:pic>
      <p:pic>
        <p:nvPicPr>
          <p:cNvPr id="33796" name="Picture 4" descr="http://www.mii.org/Minerals/Minpics1/Hematite2.jpg"/>
          <p:cNvPicPr>
            <a:picLocks noChangeAspect="1" noChangeArrowheads="1"/>
          </p:cNvPicPr>
          <p:nvPr/>
        </p:nvPicPr>
        <p:blipFill>
          <a:blip r:embed="rId3" cstate="print"/>
          <a:srcRect/>
          <a:stretch>
            <a:fillRect/>
          </a:stretch>
        </p:blipFill>
        <p:spPr bwMode="auto">
          <a:xfrm>
            <a:off x="4495800" y="4876800"/>
            <a:ext cx="1791269" cy="1666876"/>
          </a:xfrm>
          <a:prstGeom prst="rect">
            <a:avLst/>
          </a:prstGeom>
          <a:noFill/>
        </p:spPr>
      </p:pic>
      <p:pic>
        <p:nvPicPr>
          <p:cNvPr id="33798" name="Picture 6" descr="http://upload.wikimedia.org/wikipedia/commons/thumb/f/f0/NatCopper.jpg/250px-NatCopper.jpg"/>
          <p:cNvPicPr>
            <a:picLocks noChangeAspect="1" noChangeArrowheads="1"/>
          </p:cNvPicPr>
          <p:nvPr/>
        </p:nvPicPr>
        <p:blipFill>
          <a:blip r:embed="rId4" cstate="print"/>
          <a:srcRect/>
          <a:stretch>
            <a:fillRect/>
          </a:stretch>
        </p:blipFill>
        <p:spPr bwMode="auto">
          <a:xfrm>
            <a:off x="5257800" y="3200400"/>
            <a:ext cx="1600200" cy="1516990"/>
          </a:xfrm>
          <a:prstGeom prst="rect">
            <a:avLst/>
          </a:prstGeom>
          <a:noFill/>
        </p:spPr>
      </p:pic>
      <p:pic>
        <p:nvPicPr>
          <p:cNvPr id="33800" name="Picture 8" descr="http://www.mii.org/Minerals/Minpics1/Rock%20Salt.jpg"/>
          <p:cNvPicPr>
            <a:picLocks noChangeAspect="1" noChangeArrowheads="1"/>
          </p:cNvPicPr>
          <p:nvPr/>
        </p:nvPicPr>
        <p:blipFill>
          <a:blip r:embed="rId5" cstate="print"/>
          <a:srcRect/>
          <a:stretch>
            <a:fillRect/>
          </a:stretch>
        </p:blipFill>
        <p:spPr bwMode="auto">
          <a:xfrm>
            <a:off x="7391400" y="3276600"/>
            <a:ext cx="1600200" cy="1422400"/>
          </a:xfrm>
          <a:prstGeom prst="rect">
            <a:avLst/>
          </a:prstGeom>
          <a:noFill/>
        </p:spPr>
      </p:pic>
      <p:pic>
        <p:nvPicPr>
          <p:cNvPr id="33802" name="Picture 10" descr="http://academic.emporia.edu/abersusa/go336/morris/lead.jpg"/>
          <p:cNvPicPr>
            <a:picLocks noChangeAspect="1" noChangeArrowheads="1"/>
          </p:cNvPicPr>
          <p:nvPr/>
        </p:nvPicPr>
        <p:blipFill>
          <a:blip r:embed="rId6" cstate="print"/>
          <a:srcRect/>
          <a:stretch>
            <a:fillRect/>
          </a:stretch>
        </p:blipFill>
        <p:spPr bwMode="auto">
          <a:xfrm>
            <a:off x="2819400" y="3276600"/>
            <a:ext cx="1828800" cy="1464558"/>
          </a:xfrm>
          <a:prstGeom prst="rect">
            <a:avLst/>
          </a:prstGeom>
          <a:noFill/>
        </p:spPr>
      </p:pic>
      <p:pic>
        <p:nvPicPr>
          <p:cNvPr id="33804" name="Picture 12" descr="https://encrypted-tbn1.gstatic.com/images?q=tbn:ANd9GcTR4RIhM6eFu8liCJHeBcG4JdJEvecq112e6vqD4Uqv04pnZOzc"/>
          <p:cNvPicPr>
            <a:picLocks noChangeAspect="1" noChangeArrowheads="1"/>
          </p:cNvPicPr>
          <p:nvPr/>
        </p:nvPicPr>
        <p:blipFill>
          <a:blip r:embed="rId7" cstate="print"/>
          <a:srcRect/>
          <a:stretch>
            <a:fillRect/>
          </a:stretch>
        </p:blipFill>
        <p:spPr bwMode="auto">
          <a:xfrm>
            <a:off x="2286000" y="4953000"/>
            <a:ext cx="1710813" cy="1600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Vocabulary</a:t>
            </a:r>
            <a:endParaRPr lang="en-US" dirty="0"/>
          </a:p>
        </p:txBody>
      </p:sp>
      <p:sp>
        <p:nvSpPr>
          <p:cNvPr id="3" name="Content Placeholder 2"/>
          <p:cNvSpPr>
            <a:spLocks noGrp="1"/>
          </p:cNvSpPr>
          <p:nvPr>
            <p:ph idx="1"/>
          </p:nvPr>
        </p:nvSpPr>
        <p:spPr/>
        <p:txBody>
          <a:bodyPr>
            <a:normAutofit/>
          </a:bodyPr>
          <a:lstStyle/>
          <a:p>
            <a:r>
              <a:rPr lang="en-US" dirty="0" smtClean="0"/>
              <a:t>Comparative Advantage – The ability to produce goods at a </a:t>
            </a:r>
            <a:r>
              <a:rPr lang="en-US" smtClean="0"/>
              <a:t>lower cost </a:t>
            </a:r>
            <a:r>
              <a:rPr lang="en-US" dirty="0" smtClean="0"/>
              <a:t>than your competitors. </a:t>
            </a:r>
          </a:p>
          <a:p>
            <a:endParaRPr lang="en-US" dirty="0"/>
          </a:p>
          <a:p>
            <a:pPr>
              <a:buNone/>
            </a:pPr>
            <a:endParaRPr lang="en-US" dirty="0" smtClean="0"/>
          </a:p>
          <a:p>
            <a:r>
              <a:rPr lang="en-US" dirty="0" smtClean="0"/>
              <a:t>Recession – A time when an economy becomes weaker and doesn’t grow.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p:txBody>
          <a:bodyPr>
            <a:normAutofit fontScale="92500"/>
          </a:bodyPr>
          <a:lstStyle/>
          <a:p>
            <a:r>
              <a:rPr lang="en-US" dirty="0" smtClean="0"/>
              <a:t>Due to scarce resources, countries become interdependent. </a:t>
            </a:r>
          </a:p>
          <a:p>
            <a:r>
              <a:rPr lang="en-US" dirty="0" smtClean="0"/>
              <a:t>Japan and South Korea trade for raw materials needed for manufacturing. </a:t>
            </a:r>
          </a:p>
          <a:p>
            <a:r>
              <a:rPr lang="en-US" dirty="0" smtClean="0"/>
              <a:t>One example is that they need energy. They have hydroelectric power plants, nuclear power plants, and produce some oil but it is not enough! They both must depend on other countries to supply them with energy resources.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a:xfrm>
            <a:off x="457200" y="1219200"/>
            <a:ext cx="8229600" cy="2849563"/>
          </a:xfrm>
        </p:spPr>
        <p:txBody>
          <a:bodyPr>
            <a:normAutofit fontScale="92500" lnSpcReduction="20000"/>
          </a:bodyPr>
          <a:lstStyle/>
          <a:p>
            <a:r>
              <a:rPr lang="en-US" dirty="0" smtClean="0"/>
              <a:t>The people of this region have had to deal with a challenging environment. </a:t>
            </a:r>
          </a:p>
          <a:p>
            <a:r>
              <a:rPr lang="en-US" dirty="0" smtClean="0"/>
              <a:t>Earthquakes – Buildings used to get knocked down by earthquakes. Now they can withstand the disaster. Also, they have developed safety warnings that alert people up to 30 seconds before an earthquake occurs. </a:t>
            </a:r>
          </a:p>
        </p:txBody>
      </p:sp>
      <p:pic>
        <p:nvPicPr>
          <p:cNvPr id="31746" name="Picture 2" descr="http://t1.gstatic.com/images?q=tbn:ANd9GcQTmFk5T3Qe9AeWu4MjZqIdvpI1rPlbFPUAJpo4C4bPLaKnBMRCO6b_YBZkWg"/>
          <p:cNvPicPr>
            <a:picLocks noChangeAspect="1" noChangeArrowheads="1"/>
          </p:cNvPicPr>
          <p:nvPr/>
        </p:nvPicPr>
        <p:blipFill>
          <a:blip r:embed="rId2" cstate="print"/>
          <a:srcRect/>
          <a:stretch>
            <a:fillRect/>
          </a:stretch>
        </p:blipFill>
        <p:spPr bwMode="auto">
          <a:xfrm>
            <a:off x="6172200" y="4267200"/>
            <a:ext cx="2619375" cy="1743076"/>
          </a:xfrm>
          <a:prstGeom prst="rect">
            <a:avLst/>
          </a:prstGeom>
          <a:noFill/>
        </p:spPr>
      </p:pic>
      <p:pic>
        <p:nvPicPr>
          <p:cNvPr id="31748" name="Picture 4" descr="http://www.jma.go.jp/jma/en/Activities/image/earth-fig04.png"/>
          <p:cNvPicPr>
            <a:picLocks noChangeAspect="1" noChangeArrowheads="1"/>
          </p:cNvPicPr>
          <p:nvPr/>
        </p:nvPicPr>
        <p:blipFill>
          <a:blip r:embed="rId3" cstate="print"/>
          <a:srcRect/>
          <a:stretch>
            <a:fillRect/>
          </a:stretch>
        </p:blipFill>
        <p:spPr bwMode="auto">
          <a:xfrm>
            <a:off x="228600" y="4267200"/>
            <a:ext cx="5738265" cy="17716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Section 1: Chapter Atlas</a:t>
            </a:r>
            <a:endParaRPr lang="en-US" dirty="0"/>
          </a:p>
        </p:txBody>
      </p:sp>
      <p:sp>
        <p:nvSpPr>
          <p:cNvPr id="3" name="Content Placeholder 2"/>
          <p:cNvSpPr>
            <a:spLocks noGrp="1"/>
          </p:cNvSpPr>
          <p:nvPr>
            <p:ph idx="1"/>
          </p:nvPr>
        </p:nvSpPr>
        <p:spPr>
          <a:xfrm>
            <a:off x="0" y="1143000"/>
            <a:ext cx="8686800" cy="2819400"/>
          </a:xfrm>
        </p:spPr>
        <p:txBody>
          <a:bodyPr>
            <a:normAutofit fontScale="77500" lnSpcReduction="20000"/>
          </a:bodyPr>
          <a:lstStyle/>
          <a:p>
            <a:r>
              <a:rPr lang="en-US" dirty="0" smtClean="0"/>
              <a:t>Limited Resources is another problem. </a:t>
            </a:r>
          </a:p>
          <a:p>
            <a:r>
              <a:rPr lang="en-US" dirty="0" smtClean="0"/>
              <a:t>Deforestation, overfishing, and pollution are all serious problems in Japan and the Koreas. </a:t>
            </a:r>
          </a:p>
          <a:p>
            <a:r>
              <a:rPr lang="en-US" dirty="0" smtClean="0"/>
              <a:t>South Korea and Japan have reduced air and water pollution, recycle, and found cleaner energy sources. </a:t>
            </a:r>
          </a:p>
          <a:p>
            <a:r>
              <a:rPr lang="en-US" dirty="0" smtClean="0"/>
              <a:t>North Korea’s government has not made changes so they still suffer clean water shortages and other problems brought on by environmental issues. </a:t>
            </a:r>
            <a:endParaRPr lang="en-US" dirty="0"/>
          </a:p>
        </p:txBody>
      </p:sp>
      <p:pic>
        <p:nvPicPr>
          <p:cNvPr id="1026" name="Picture 2" descr="http://3.bp.blogspot.com/-nOHqzACMANU/ThXl8IRqkWI/AAAAAAAABdY/U8s9qGXBxZM/s1600/recycling_bins_japan.jpg"/>
          <p:cNvPicPr>
            <a:picLocks noChangeAspect="1" noChangeArrowheads="1"/>
          </p:cNvPicPr>
          <p:nvPr/>
        </p:nvPicPr>
        <p:blipFill>
          <a:blip r:embed="rId2" cstate="print"/>
          <a:srcRect/>
          <a:stretch>
            <a:fillRect/>
          </a:stretch>
        </p:blipFill>
        <p:spPr bwMode="auto">
          <a:xfrm>
            <a:off x="381000" y="4038600"/>
            <a:ext cx="3371850" cy="2247900"/>
          </a:xfrm>
          <a:prstGeom prst="rect">
            <a:avLst/>
          </a:prstGeom>
          <a:noFill/>
        </p:spPr>
      </p:pic>
      <p:pic>
        <p:nvPicPr>
          <p:cNvPr id="1030" name="Picture 6" descr="http://www.omron.com/about/csr/environ/eco_fac_off_lab/water_pollution_save/img/bodsod_japan2011.gif"/>
          <p:cNvPicPr>
            <a:picLocks noChangeAspect="1" noChangeArrowheads="1"/>
          </p:cNvPicPr>
          <p:nvPr/>
        </p:nvPicPr>
        <p:blipFill>
          <a:blip r:embed="rId3" cstate="print"/>
          <a:srcRect/>
          <a:stretch>
            <a:fillRect/>
          </a:stretch>
        </p:blipFill>
        <p:spPr bwMode="auto">
          <a:xfrm>
            <a:off x="4191000" y="3581400"/>
            <a:ext cx="4572000" cy="2999125"/>
          </a:xfrm>
          <a:prstGeom prst="rect">
            <a:avLst/>
          </a:prstGeom>
          <a:noFill/>
        </p:spPr>
      </p:pic>
      <p:sp>
        <p:nvSpPr>
          <p:cNvPr id="7" name="TextBox 6"/>
          <p:cNvSpPr txBox="1"/>
          <p:nvPr/>
        </p:nvSpPr>
        <p:spPr>
          <a:xfrm flipH="1">
            <a:off x="4114800" y="6172200"/>
            <a:ext cx="4800600" cy="461665"/>
          </a:xfrm>
          <a:prstGeom prst="rect">
            <a:avLst/>
          </a:prstGeom>
          <a:noFill/>
        </p:spPr>
        <p:txBody>
          <a:bodyPr wrap="square" rtlCol="0">
            <a:spAutoFit/>
          </a:bodyPr>
          <a:lstStyle/>
          <a:p>
            <a:pPr algn="ctr"/>
            <a:r>
              <a:rPr lang="en-US" sz="2400" b="1" dirty="0" smtClean="0"/>
              <a:t>2 Types of Water Pollutants in Japan</a:t>
            </a:r>
            <a:endParaRPr 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6629400" cy="1143000"/>
          </a:xfrm>
        </p:spPr>
        <p:txBody>
          <a:bodyPr>
            <a:normAutofit fontScale="90000"/>
          </a:bodyPr>
          <a:lstStyle/>
          <a:p>
            <a:r>
              <a:rPr lang="en-US" dirty="0" smtClean="0"/>
              <a:t>Section 2:</a:t>
            </a:r>
            <a:br>
              <a:rPr lang="en-US" dirty="0" smtClean="0"/>
            </a:br>
            <a:r>
              <a:rPr lang="en-US" dirty="0" smtClean="0"/>
              <a:t> Japan and the Koreas Today</a:t>
            </a:r>
            <a:endParaRPr lang="en-US" dirty="0"/>
          </a:p>
        </p:txBody>
      </p:sp>
      <p:sp>
        <p:nvSpPr>
          <p:cNvPr id="3" name="Content Placeholder 2"/>
          <p:cNvSpPr>
            <a:spLocks noGrp="1"/>
          </p:cNvSpPr>
          <p:nvPr>
            <p:ph idx="1"/>
          </p:nvPr>
        </p:nvSpPr>
        <p:spPr>
          <a:xfrm>
            <a:off x="228600" y="1524000"/>
            <a:ext cx="6096000" cy="4724400"/>
          </a:xfrm>
        </p:spPr>
        <p:txBody>
          <a:bodyPr>
            <a:normAutofit fontScale="92500" lnSpcReduction="10000"/>
          </a:bodyPr>
          <a:lstStyle/>
          <a:p>
            <a:r>
              <a:rPr lang="en-US" dirty="0" smtClean="0"/>
              <a:t>There have been challenges in Japan and the Koreas in the recent years. </a:t>
            </a:r>
          </a:p>
          <a:p>
            <a:r>
              <a:rPr lang="en-US" dirty="0" smtClean="0"/>
              <a:t>South Korea and Japan have found a way to have a good standard of living despite the challenges. </a:t>
            </a:r>
          </a:p>
          <a:p>
            <a:r>
              <a:rPr lang="en-US" dirty="0" smtClean="0"/>
              <a:t>North Korea continues to suffer many hardships and stays very isolated from the rest of the region and the world. </a:t>
            </a:r>
            <a:endParaRPr lang="en-US" dirty="0"/>
          </a:p>
        </p:txBody>
      </p:sp>
      <p:pic>
        <p:nvPicPr>
          <p:cNvPr id="35842" name="Picture 2" descr="http://farm3.static.flickr.com/2324/2485937033_92a4408d5f.jpg?v=0"/>
          <p:cNvPicPr>
            <a:picLocks noChangeAspect="1" noChangeArrowheads="1"/>
          </p:cNvPicPr>
          <p:nvPr/>
        </p:nvPicPr>
        <p:blipFill>
          <a:blip r:embed="rId2" cstate="print"/>
          <a:srcRect/>
          <a:stretch>
            <a:fillRect/>
          </a:stretch>
        </p:blipFill>
        <p:spPr bwMode="auto">
          <a:xfrm>
            <a:off x="6400800" y="4724400"/>
            <a:ext cx="2445062" cy="1731105"/>
          </a:xfrm>
          <a:prstGeom prst="rect">
            <a:avLst/>
          </a:prstGeom>
          <a:noFill/>
        </p:spPr>
      </p:pic>
      <p:pic>
        <p:nvPicPr>
          <p:cNvPr id="35844" name="Picture 4" descr="http://t1.gstatic.com/images?q=tbn:ANd9GcT-9T0CtaGDifOJMS7VHzMMVAF9m8wtnhbBJkcm47l41FT_0WE-kvMLJgIeDQ"/>
          <p:cNvPicPr>
            <a:picLocks noChangeAspect="1" noChangeArrowheads="1"/>
          </p:cNvPicPr>
          <p:nvPr/>
        </p:nvPicPr>
        <p:blipFill>
          <a:blip r:embed="rId3" cstate="print"/>
          <a:srcRect/>
          <a:stretch>
            <a:fillRect/>
          </a:stretch>
        </p:blipFill>
        <p:spPr bwMode="auto">
          <a:xfrm>
            <a:off x="6096000" y="2971800"/>
            <a:ext cx="2857500" cy="1600200"/>
          </a:xfrm>
          <a:prstGeom prst="rect">
            <a:avLst/>
          </a:prstGeom>
          <a:noFill/>
        </p:spPr>
      </p:pic>
      <p:pic>
        <p:nvPicPr>
          <p:cNvPr id="35846" name="Picture 6" descr="http://2.bp.blogspot.com/_AWkR7-zyQao/TPTbDiNtiCI/AAAAAAAAAF0/8FTOYooMbiE/s1600/IMG_4913.JPG"/>
          <p:cNvPicPr>
            <a:picLocks noChangeAspect="1" noChangeArrowheads="1"/>
          </p:cNvPicPr>
          <p:nvPr/>
        </p:nvPicPr>
        <p:blipFill>
          <a:blip r:embed="rId4" cstate="print"/>
          <a:srcRect/>
          <a:stretch>
            <a:fillRect/>
          </a:stretch>
        </p:blipFill>
        <p:spPr bwMode="auto">
          <a:xfrm>
            <a:off x="6323578" y="762000"/>
            <a:ext cx="2820422" cy="19732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Chapter Atlas</a:t>
            </a:r>
            <a:endParaRPr lang="en-US" dirty="0"/>
          </a:p>
        </p:txBody>
      </p:sp>
      <p:sp>
        <p:nvSpPr>
          <p:cNvPr id="3" name="Content Placeholder 2"/>
          <p:cNvSpPr>
            <a:spLocks noGrp="1"/>
          </p:cNvSpPr>
          <p:nvPr>
            <p:ph idx="1"/>
          </p:nvPr>
        </p:nvSpPr>
        <p:spPr>
          <a:xfrm>
            <a:off x="0" y="1219200"/>
            <a:ext cx="5562600" cy="4525963"/>
          </a:xfrm>
        </p:spPr>
        <p:txBody>
          <a:bodyPr/>
          <a:lstStyle/>
          <a:p>
            <a:r>
              <a:rPr lang="en-US" dirty="0" smtClean="0"/>
              <a:t>Japan also is the country with the third highest population density. </a:t>
            </a:r>
          </a:p>
          <a:p>
            <a:r>
              <a:rPr lang="en-US" dirty="0" smtClean="0"/>
              <a:t>They have had to come up with creative and efficient ways to use space. </a:t>
            </a:r>
          </a:p>
          <a:p>
            <a:endParaRPr lang="en-US" dirty="0"/>
          </a:p>
        </p:txBody>
      </p:sp>
      <p:pic>
        <p:nvPicPr>
          <p:cNvPr id="36866" name="Picture 2" descr="http://scawley.files.wordpress.com/2008/04/crowded-commuter-train.jpg"/>
          <p:cNvPicPr>
            <a:picLocks noChangeAspect="1" noChangeArrowheads="1"/>
          </p:cNvPicPr>
          <p:nvPr/>
        </p:nvPicPr>
        <p:blipFill>
          <a:blip r:embed="rId2" cstate="print"/>
          <a:srcRect/>
          <a:stretch>
            <a:fillRect/>
          </a:stretch>
        </p:blipFill>
        <p:spPr bwMode="auto">
          <a:xfrm>
            <a:off x="5410200" y="1143000"/>
            <a:ext cx="3505200" cy="2508986"/>
          </a:xfrm>
          <a:prstGeom prst="rect">
            <a:avLst/>
          </a:prstGeom>
          <a:noFill/>
        </p:spPr>
      </p:pic>
      <p:pic>
        <p:nvPicPr>
          <p:cNvPr id="36868" name="Picture 4" descr="http://jenho74.files.wordpress.com/2012/06/3153376995_762d72dbcc_o.jpg"/>
          <p:cNvPicPr>
            <a:picLocks noChangeAspect="1" noChangeArrowheads="1"/>
          </p:cNvPicPr>
          <p:nvPr/>
        </p:nvPicPr>
        <p:blipFill>
          <a:blip r:embed="rId3" cstate="print"/>
          <a:srcRect b="6286"/>
          <a:stretch>
            <a:fillRect/>
          </a:stretch>
        </p:blipFill>
        <p:spPr bwMode="auto">
          <a:xfrm>
            <a:off x="4800600" y="3702022"/>
            <a:ext cx="3867150" cy="2698777"/>
          </a:xfrm>
          <a:prstGeom prst="rect">
            <a:avLst/>
          </a:prstGeom>
          <a:noFill/>
        </p:spPr>
      </p:pic>
      <p:pic>
        <p:nvPicPr>
          <p:cNvPr id="36870" name="Picture 6" descr="http://picsworth.com/files/funzug/imgs/technology/capsule_hotels_japan_03.jpg"/>
          <p:cNvPicPr>
            <a:picLocks noChangeAspect="1" noChangeArrowheads="1"/>
          </p:cNvPicPr>
          <p:nvPr/>
        </p:nvPicPr>
        <p:blipFill>
          <a:blip r:embed="rId4" cstate="print"/>
          <a:srcRect/>
          <a:stretch>
            <a:fillRect/>
          </a:stretch>
        </p:blipFill>
        <p:spPr bwMode="auto">
          <a:xfrm>
            <a:off x="2438400" y="4572000"/>
            <a:ext cx="2796297" cy="1983788"/>
          </a:xfrm>
          <a:prstGeom prst="rect">
            <a:avLst/>
          </a:prstGeom>
          <a:noFill/>
        </p:spPr>
      </p:pic>
      <p:pic>
        <p:nvPicPr>
          <p:cNvPr id="36872" name="Picture 8" descr="Square watermelons are loaded ready to be packed and shipped"/>
          <p:cNvPicPr>
            <a:picLocks noChangeAspect="1" noChangeArrowheads="1"/>
          </p:cNvPicPr>
          <p:nvPr/>
        </p:nvPicPr>
        <p:blipFill>
          <a:blip r:embed="rId5" cstate="print"/>
          <a:srcRect l="7619" r="6359"/>
          <a:stretch>
            <a:fillRect/>
          </a:stretch>
        </p:blipFill>
        <p:spPr bwMode="auto">
          <a:xfrm>
            <a:off x="228600" y="5003074"/>
            <a:ext cx="1981200" cy="13160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4038600" cy="1143000"/>
          </a:xfrm>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a:xfrm>
            <a:off x="228600" y="2590800"/>
            <a:ext cx="8763000" cy="4267200"/>
          </a:xfrm>
        </p:spPr>
        <p:txBody>
          <a:bodyPr>
            <a:normAutofit fontScale="85000" lnSpcReduction="10000"/>
          </a:bodyPr>
          <a:lstStyle/>
          <a:p>
            <a:r>
              <a:rPr lang="en-US" dirty="0" smtClean="0"/>
              <a:t>South Korea - Over the years this country has become more democratic. </a:t>
            </a:r>
          </a:p>
          <a:p>
            <a:r>
              <a:rPr lang="en-US" dirty="0" smtClean="0"/>
              <a:t>They have a constitution and a limited government, one that is limited by the laws of the country. However, their constitution had said that the leader did not have to follow the limits of powers if the country was facing serious problems. </a:t>
            </a:r>
          </a:p>
          <a:p>
            <a:r>
              <a:rPr lang="en-US" dirty="0" smtClean="0"/>
              <a:t>People wanted more rights so they called for change. South Korea changed the constitution so now the people have more rights. The military has less power now. </a:t>
            </a:r>
          </a:p>
          <a:p>
            <a:endParaRPr lang="en-US" dirty="0"/>
          </a:p>
        </p:txBody>
      </p:sp>
      <p:pic>
        <p:nvPicPr>
          <p:cNvPr id="37890" name="Picture 2" descr="http://north-korea-and-south-korea.wikispaces.com/file/view/korea_assembly.jpg/147881861/404x301/korea_assembly.jpg"/>
          <p:cNvPicPr>
            <a:picLocks noChangeAspect="1" noChangeArrowheads="1"/>
          </p:cNvPicPr>
          <p:nvPr/>
        </p:nvPicPr>
        <p:blipFill>
          <a:blip r:embed="rId2" cstate="print"/>
          <a:srcRect/>
          <a:stretch>
            <a:fillRect/>
          </a:stretch>
        </p:blipFill>
        <p:spPr bwMode="auto">
          <a:xfrm>
            <a:off x="5334000" y="152400"/>
            <a:ext cx="3124200" cy="23276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a:xfrm>
            <a:off x="0" y="914401"/>
            <a:ext cx="9144000" cy="2743199"/>
          </a:xfrm>
        </p:spPr>
        <p:txBody>
          <a:bodyPr>
            <a:normAutofit fontScale="85000" lnSpcReduction="20000"/>
          </a:bodyPr>
          <a:lstStyle/>
          <a:p>
            <a:r>
              <a:rPr lang="en-US" dirty="0" smtClean="0"/>
              <a:t>Following the Korean War, South Korea focused on making industrial goods. They exported these goods to other countries. </a:t>
            </a:r>
          </a:p>
          <a:p>
            <a:r>
              <a:rPr lang="en-US" dirty="0" smtClean="0"/>
              <a:t>The government supported large companies and improved education. </a:t>
            </a:r>
          </a:p>
          <a:p>
            <a:r>
              <a:rPr lang="en-US" dirty="0" smtClean="0"/>
              <a:t>South Korea now has many high-tech goods that it exports. </a:t>
            </a:r>
          </a:p>
          <a:p>
            <a:r>
              <a:rPr lang="en-US" dirty="0" smtClean="0"/>
              <a:t>They have a higher standard of living. </a:t>
            </a:r>
            <a:endParaRPr lang="en-US" dirty="0"/>
          </a:p>
        </p:txBody>
      </p:sp>
      <p:pic>
        <p:nvPicPr>
          <p:cNvPr id="41986" name="Picture 2" descr="http://www.thekoreaguide.com/wp-content/uploads/2012/04/south-korea-richer-than-japan.jpg"/>
          <p:cNvPicPr>
            <a:picLocks noChangeAspect="1" noChangeArrowheads="1"/>
          </p:cNvPicPr>
          <p:nvPr/>
        </p:nvPicPr>
        <p:blipFill>
          <a:blip r:embed="rId2" cstate="print"/>
          <a:srcRect/>
          <a:stretch>
            <a:fillRect/>
          </a:stretch>
        </p:blipFill>
        <p:spPr bwMode="auto">
          <a:xfrm>
            <a:off x="2057400" y="3581400"/>
            <a:ext cx="5200650" cy="30384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a:xfrm>
            <a:off x="457200" y="1295400"/>
            <a:ext cx="4419600" cy="4830763"/>
          </a:xfrm>
        </p:spPr>
        <p:txBody>
          <a:bodyPr>
            <a:normAutofit fontScale="92500"/>
          </a:bodyPr>
          <a:lstStyle/>
          <a:p>
            <a:r>
              <a:rPr lang="en-US" dirty="0" smtClean="0"/>
              <a:t>To build up the economy the government had borrowed a lot of money. In the 1990’s they owed a lot of money and it hurt their economy. </a:t>
            </a:r>
          </a:p>
          <a:p>
            <a:r>
              <a:rPr lang="en-US" dirty="0" smtClean="0"/>
              <a:t>This country will work in the future to avoid that problem. </a:t>
            </a:r>
            <a:endParaRPr lang="en-US" dirty="0"/>
          </a:p>
        </p:txBody>
      </p:sp>
      <p:pic>
        <p:nvPicPr>
          <p:cNvPr id="40962" name="Picture 2" descr="http://www.mtholyoke.edu/~lee20d/classweb/b2090_chart1.gif"/>
          <p:cNvPicPr>
            <a:picLocks noChangeAspect="1" noChangeArrowheads="1"/>
          </p:cNvPicPr>
          <p:nvPr/>
        </p:nvPicPr>
        <p:blipFill>
          <a:blip r:embed="rId2" cstate="print"/>
          <a:srcRect/>
          <a:stretch>
            <a:fillRect/>
          </a:stretch>
        </p:blipFill>
        <p:spPr bwMode="auto">
          <a:xfrm>
            <a:off x="4953000" y="2514600"/>
            <a:ext cx="3810000" cy="38671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36576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0" y="3581400"/>
            <a:ext cx="9144000" cy="3276600"/>
          </a:xfrm>
        </p:spPr>
        <p:txBody>
          <a:bodyPr>
            <a:normAutofit fontScale="92500" lnSpcReduction="10000"/>
          </a:bodyPr>
          <a:lstStyle/>
          <a:p>
            <a:r>
              <a:rPr lang="en-US" dirty="0" smtClean="0"/>
              <a:t>Life has changed for the people of South Korea. </a:t>
            </a:r>
          </a:p>
          <a:p>
            <a:r>
              <a:rPr lang="en-US" dirty="0" smtClean="0"/>
              <a:t>Many used to be farmers and now they live in the cities. </a:t>
            </a:r>
          </a:p>
          <a:p>
            <a:r>
              <a:rPr lang="en-US" dirty="0" smtClean="0"/>
              <a:t>South Korea also has much more contact with other countries now. This has allowed new cultures and ideas to come in to South Korea and the South Korean culture to spread around the world. </a:t>
            </a:r>
            <a:endParaRPr lang="en-US" dirty="0"/>
          </a:p>
        </p:txBody>
      </p:sp>
      <p:pic>
        <p:nvPicPr>
          <p:cNvPr id="39938" name="Picture 2" descr="http://www.metrolic.com/wp-content/uploads/2010/11/seoul.jpg"/>
          <p:cNvPicPr>
            <a:picLocks noChangeAspect="1" noChangeArrowheads="1"/>
          </p:cNvPicPr>
          <p:nvPr/>
        </p:nvPicPr>
        <p:blipFill>
          <a:blip r:embed="rId2" cstate="print"/>
          <a:srcRect/>
          <a:stretch>
            <a:fillRect/>
          </a:stretch>
        </p:blipFill>
        <p:spPr bwMode="auto">
          <a:xfrm>
            <a:off x="3581400" y="228600"/>
            <a:ext cx="5200650" cy="3448051"/>
          </a:xfrm>
          <a:prstGeom prst="rect">
            <a:avLst/>
          </a:prstGeom>
          <a:noFill/>
        </p:spPr>
      </p:pic>
      <p:pic>
        <p:nvPicPr>
          <p:cNvPr id="39940" name="Picture 4" descr="http://graphics8.nytimes.com/images/2012/09/20/world/asia/gangnam-style-rehashe-pics/gangnam-style-rehashe-pics-custom5.jpg"/>
          <p:cNvPicPr>
            <a:picLocks noChangeAspect="1" noChangeArrowheads="1"/>
          </p:cNvPicPr>
          <p:nvPr/>
        </p:nvPicPr>
        <p:blipFill>
          <a:blip r:embed="rId3" cstate="print"/>
          <a:srcRect/>
          <a:stretch>
            <a:fillRect/>
          </a:stretch>
        </p:blipFill>
        <p:spPr bwMode="auto">
          <a:xfrm>
            <a:off x="914400" y="2286000"/>
            <a:ext cx="1704975" cy="11366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a:xfrm>
            <a:off x="457200" y="1600200"/>
            <a:ext cx="4648200" cy="4525963"/>
          </a:xfrm>
        </p:spPr>
        <p:txBody>
          <a:bodyPr/>
          <a:lstStyle/>
          <a:p>
            <a:r>
              <a:rPr lang="en-US" dirty="0" smtClean="0"/>
              <a:t>Religious life has also changed in South Korea. </a:t>
            </a:r>
          </a:p>
          <a:p>
            <a:r>
              <a:rPr lang="en-US" dirty="0" smtClean="0"/>
              <a:t>They have complete religious freedom. </a:t>
            </a:r>
          </a:p>
          <a:p>
            <a:r>
              <a:rPr lang="en-US" dirty="0" smtClean="0"/>
              <a:t>¼ the population is Christian and ¼ the population is Buddhist. </a:t>
            </a:r>
          </a:p>
          <a:p>
            <a:pPr>
              <a:buNone/>
            </a:pPr>
            <a:endParaRPr lang="en-US" dirty="0"/>
          </a:p>
        </p:txBody>
      </p:sp>
      <p:pic>
        <p:nvPicPr>
          <p:cNvPr id="38914" name="Picture 2" descr="http://images1.wikia.nocookie.net/__cb20081230054813/wikiality/images/d/d1/JC_and_B.jpg"/>
          <p:cNvPicPr>
            <a:picLocks noChangeAspect="1" noChangeArrowheads="1"/>
          </p:cNvPicPr>
          <p:nvPr/>
        </p:nvPicPr>
        <p:blipFill>
          <a:blip r:embed="rId2" cstate="print"/>
          <a:srcRect/>
          <a:stretch>
            <a:fillRect/>
          </a:stretch>
        </p:blipFill>
        <p:spPr bwMode="auto">
          <a:xfrm>
            <a:off x="5105400" y="1676400"/>
            <a:ext cx="3352800" cy="44893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dirty="0" smtClean="0"/>
              <a:t>Limited Government – A government with powers that are limited by the law. </a:t>
            </a:r>
          </a:p>
          <a:p>
            <a:endParaRPr lang="en-US" dirty="0"/>
          </a:p>
          <a:p>
            <a:pPr>
              <a:buNone/>
            </a:pPr>
            <a:endParaRPr lang="en-US" dirty="0" smtClean="0"/>
          </a:p>
          <a:p>
            <a:r>
              <a:rPr lang="en-US" dirty="0" smtClean="0"/>
              <a:t>Unlimited Government – A government, that by law, can take any action that it wants.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p:txBody>
          <a:bodyPr/>
          <a:lstStyle/>
          <a:p>
            <a:r>
              <a:rPr lang="en-US" dirty="0" smtClean="0"/>
              <a:t>North and South Korea are very different. </a:t>
            </a:r>
          </a:p>
          <a:p>
            <a:r>
              <a:rPr lang="en-US" dirty="0" smtClean="0"/>
              <a:t>The people of North Korea are extremely isolated and have little political freedom. </a:t>
            </a:r>
          </a:p>
          <a:p>
            <a:r>
              <a:rPr lang="en-US" dirty="0" smtClean="0"/>
              <a:t>North Korea is a unlimited government, this means that the government does not have to follow any laws. They can essentially do what they please.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p:txBody>
          <a:bodyPr/>
          <a:lstStyle/>
          <a:p>
            <a:r>
              <a:rPr lang="en-US" dirty="0" smtClean="0"/>
              <a:t>North Korea is a communist country. </a:t>
            </a:r>
          </a:p>
          <a:p>
            <a:r>
              <a:rPr lang="en-US" dirty="0" smtClean="0"/>
              <a:t>For many years it was run by Kim Jong-Il. He died in 2011. His son Kim Jong-un has taken over as the leader. </a:t>
            </a:r>
          </a:p>
          <a:p>
            <a:pPr>
              <a:buNone/>
            </a:pPr>
            <a:endParaRPr lang="en-US" dirty="0"/>
          </a:p>
        </p:txBody>
      </p:sp>
      <p:pic>
        <p:nvPicPr>
          <p:cNvPr id="43010" name="Picture 2" descr="http://www.odt.co.nz/files/story/2011/12/north_korea_s_new_leader_kim_jong_un_salutes_durin_4efbe463b5.JPG"/>
          <p:cNvPicPr>
            <a:picLocks noChangeAspect="1" noChangeArrowheads="1"/>
          </p:cNvPicPr>
          <p:nvPr/>
        </p:nvPicPr>
        <p:blipFill>
          <a:blip r:embed="rId2" cstate="print"/>
          <a:srcRect/>
          <a:stretch>
            <a:fillRect/>
          </a:stretch>
        </p:blipFill>
        <p:spPr bwMode="auto">
          <a:xfrm>
            <a:off x="4419600" y="4191000"/>
            <a:ext cx="2667000" cy="2119923"/>
          </a:xfrm>
          <a:prstGeom prst="rect">
            <a:avLst/>
          </a:prstGeom>
          <a:noFill/>
        </p:spPr>
      </p:pic>
      <p:pic>
        <p:nvPicPr>
          <p:cNvPr id="43012" name="Picture 4" descr="http://www.sicklycat.com/wp-content/woo_custom/66-Kim-jong-il.jpg"/>
          <p:cNvPicPr>
            <a:picLocks noChangeAspect="1" noChangeArrowheads="1"/>
          </p:cNvPicPr>
          <p:nvPr/>
        </p:nvPicPr>
        <p:blipFill>
          <a:blip r:embed="rId3" cstate="print"/>
          <a:srcRect/>
          <a:stretch>
            <a:fillRect/>
          </a:stretch>
        </p:blipFill>
        <p:spPr bwMode="auto">
          <a:xfrm>
            <a:off x="1295400" y="4038600"/>
            <a:ext cx="2057400" cy="237124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a:xfrm>
            <a:off x="0" y="1371600"/>
            <a:ext cx="9144000" cy="4800600"/>
          </a:xfrm>
        </p:spPr>
        <p:txBody>
          <a:bodyPr>
            <a:normAutofit fontScale="92500" lnSpcReduction="20000"/>
          </a:bodyPr>
          <a:lstStyle/>
          <a:p>
            <a:r>
              <a:rPr lang="en-US" dirty="0" smtClean="0"/>
              <a:t>The communist government in North Korea censors the newspapers and radios and allows very few people to have cell phones or Internet access. </a:t>
            </a:r>
          </a:p>
          <a:p>
            <a:r>
              <a:rPr lang="en-US" dirty="0" smtClean="0"/>
              <a:t>People are not allowed to express their thoughts politically. It is thought that 200,000 people may have been jailed for speaking out. </a:t>
            </a:r>
          </a:p>
          <a:p>
            <a:r>
              <a:rPr lang="en-US" dirty="0" smtClean="0"/>
              <a:t>The government also controls religion. People are not allowed to worship freely. </a:t>
            </a:r>
          </a:p>
          <a:p>
            <a:r>
              <a:rPr lang="en-US" dirty="0" smtClean="0"/>
              <a:t>The government keeps control by denying the people freedoms that are found in other countries as close as South Korea. </a:t>
            </a:r>
            <a:endParaRPr lang="en-US" dirty="0"/>
          </a:p>
        </p:txBody>
      </p:sp>
      <p:sp>
        <p:nvSpPr>
          <p:cNvPr id="4" name="Rectangle 3"/>
          <p:cNvSpPr/>
          <p:nvPr/>
        </p:nvSpPr>
        <p:spPr>
          <a:xfrm>
            <a:off x="3581400" y="5410200"/>
            <a:ext cx="5181600" cy="646331"/>
          </a:xfrm>
          <a:prstGeom prst="rect">
            <a:avLst/>
          </a:prstGeom>
        </p:spPr>
        <p:txBody>
          <a:bodyPr wrap="square">
            <a:spAutoFit/>
          </a:bodyPr>
          <a:lstStyle/>
          <a:p>
            <a:r>
              <a:rPr lang="en-US" i="1" dirty="0" smtClean="0"/>
              <a:t>today.msnbc.msn.com/.../north-Korea-claims-</a:t>
            </a:r>
            <a:r>
              <a:rPr lang="en-US" b="1" i="1" dirty="0" smtClean="0"/>
              <a:t>discovery</a:t>
            </a:r>
            <a:r>
              <a:rPr lang="en-US" i="1" dirty="0" smtClean="0"/>
              <a:t>-</a:t>
            </a:r>
            <a:r>
              <a:rPr lang="en-US" b="1" i="1" dirty="0" smtClean="0"/>
              <a:t>unicor</a:t>
            </a:r>
            <a:r>
              <a:rPr lang="en-US" i="1" dirty="0" smtClean="0"/>
              <a:t>...</a:t>
            </a:r>
            <a:r>
              <a:rPr lang="en-US" dirty="0" smtClean="0">
                <a:hlinkClick r:id="rId2"/>
              </a:rPr>
              <a:t>Cached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Japan and the Koreas Today</a:t>
            </a:r>
            <a:endParaRPr lang="en-US" dirty="0"/>
          </a:p>
        </p:txBody>
      </p:sp>
      <p:sp>
        <p:nvSpPr>
          <p:cNvPr id="3" name="Content Placeholder 2"/>
          <p:cNvSpPr>
            <a:spLocks noGrp="1"/>
          </p:cNvSpPr>
          <p:nvPr>
            <p:ph idx="1"/>
          </p:nvPr>
        </p:nvSpPr>
        <p:spPr/>
        <p:txBody>
          <a:bodyPr/>
          <a:lstStyle/>
          <a:p>
            <a:r>
              <a:rPr lang="en-US" dirty="0" smtClean="0"/>
              <a:t>North Korea has a command economy. This means the government controls what people buy and sell. </a:t>
            </a:r>
          </a:p>
          <a:p>
            <a:r>
              <a:rPr lang="en-US" dirty="0" smtClean="0"/>
              <a:t>Throughout history the communist government hasn’t managed the economy well.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19200"/>
            <a:ext cx="37338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228600" y="3962400"/>
            <a:ext cx="8686800" cy="2743199"/>
          </a:xfrm>
        </p:spPr>
        <p:txBody>
          <a:bodyPr>
            <a:normAutofit fontScale="77500" lnSpcReduction="20000"/>
          </a:bodyPr>
          <a:lstStyle/>
          <a:p>
            <a:r>
              <a:rPr lang="en-US" dirty="0" smtClean="0"/>
              <a:t>The government has focused on the military and as a result food production has suffered. </a:t>
            </a:r>
          </a:p>
          <a:p>
            <a:r>
              <a:rPr lang="en-US" dirty="0" smtClean="0"/>
              <a:t>Money has not been put into updating machines on the farms or in the factories. </a:t>
            </a:r>
          </a:p>
          <a:p>
            <a:r>
              <a:rPr lang="en-US" dirty="0" smtClean="0"/>
              <a:t>Instead money has been used to build nuclear weapons. This has caused North and South Korea to have a tense border and other countries around the world to show disapproval for North Korea. </a:t>
            </a:r>
            <a:endParaRPr lang="en-US" dirty="0"/>
          </a:p>
        </p:txBody>
      </p:sp>
      <p:pic>
        <p:nvPicPr>
          <p:cNvPr id="4" name="Picture 2" descr="http://img3.allvoices.com/thumbs/image/609/480/36662365-north-korea.jpg"/>
          <p:cNvPicPr>
            <a:picLocks noChangeAspect="1" noChangeArrowheads="1"/>
          </p:cNvPicPr>
          <p:nvPr/>
        </p:nvPicPr>
        <p:blipFill>
          <a:blip r:embed="rId2" cstate="print"/>
          <a:srcRect/>
          <a:stretch>
            <a:fillRect/>
          </a:stretch>
        </p:blipFill>
        <p:spPr bwMode="auto">
          <a:xfrm>
            <a:off x="4267200" y="381000"/>
            <a:ext cx="4447223" cy="3505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838200"/>
            <a:ext cx="42672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381000" y="2819400"/>
            <a:ext cx="8229600" cy="3687763"/>
          </a:xfrm>
        </p:spPr>
        <p:txBody>
          <a:bodyPr>
            <a:normAutofit fontScale="92500" lnSpcReduction="20000"/>
          </a:bodyPr>
          <a:lstStyle/>
          <a:p>
            <a:r>
              <a:rPr lang="en-US" dirty="0" smtClean="0"/>
              <a:t>In addition to the lack of money being put into farms and factories, disasters have hurt food production. </a:t>
            </a:r>
          </a:p>
          <a:p>
            <a:r>
              <a:rPr lang="en-US" dirty="0" smtClean="0"/>
              <a:t>Droughts and floods have damaged crops.</a:t>
            </a:r>
          </a:p>
          <a:p>
            <a:r>
              <a:rPr lang="en-US" dirty="0" smtClean="0"/>
              <a:t>More than 2 Million people died of starvation in the late 1900’s.</a:t>
            </a:r>
          </a:p>
          <a:p>
            <a:r>
              <a:rPr lang="en-US" dirty="0" smtClean="0"/>
              <a:t>Food aid has been provided by other countries but North Korea is more concerned with keeping power rather than helping its people. </a:t>
            </a:r>
            <a:endParaRPr lang="en-US" dirty="0"/>
          </a:p>
        </p:txBody>
      </p:sp>
      <p:pic>
        <p:nvPicPr>
          <p:cNvPr id="5122" name="Picture 2" descr="https://d13uygpm1enfng.cloudfront.net/article-imgs/en/2012/06/26/AJ201206260101/AJ201206260102M.jpg"/>
          <p:cNvPicPr>
            <a:picLocks noChangeAspect="1" noChangeArrowheads="1"/>
          </p:cNvPicPr>
          <p:nvPr/>
        </p:nvPicPr>
        <p:blipFill>
          <a:blip r:embed="rId2" cstate="print"/>
          <a:srcRect/>
          <a:stretch>
            <a:fillRect/>
          </a:stretch>
        </p:blipFill>
        <p:spPr bwMode="auto">
          <a:xfrm>
            <a:off x="762000" y="228600"/>
            <a:ext cx="3657600" cy="2438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62484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graphicFrame>
        <p:nvGraphicFramePr>
          <p:cNvPr id="6" name="Content Placeholder 5"/>
          <p:cNvGraphicFramePr>
            <a:graphicFrameLocks noGrp="1"/>
          </p:cNvGraphicFramePr>
          <p:nvPr>
            <p:ph idx="1"/>
          </p:nvPr>
        </p:nvGraphicFramePr>
        <p:xfrm>
          <a:off x="228600" y="1905000"/>
          <a:ext cx="4800600" cy="4368800"/>
        </p:xfrm>
        <a:graphic>
          <a:graphicData uri="http://schemas.openxmlformats.org/drawingml/2006/table">
            <a:tbl>
              <a:tblPr firstRow="1" bandRow="1">
                <a:tableStyleId>{5C22544A-7EE6-4342-B048-85BDC9FD1C3A}</a:tableStyleId>
              </a:tblPr>
              <a:tblGrid>
                <a:gridCol w="1600200"/>
                <a:gridCol w="1600200"/>
                <a:gridCol w="1600200"/>
              </a:tblGrid>
              <a:tr h="685800">
                <a:tc>
                  <a:txBody>
                    <a:bodyPr/>
                    <a:lstStyle/>
                    <a:p>
                      <a:pPr algn="ctr"/>
                      <a:r>
                        <a:rPr lang="en-US" dirty="0" smtClean="0"/>
                        <a:t>Standard of</a:t>
                      </a:r>
                      <a:r>
                        <a:rPr lang="en-US" baseline="0" dirty="0" smtClean="0"/>
                        <a:t> Living</a:t>
                      </a:r>
                      <a:endParaRPr lang="en-US" dirty="0"/>
                    </a:p>
                  </a:txBody>
                  <a:tcPr/>
                </a:tc>
                <a:tc>
                  <a:txBody>
                    <a:bodyPr/>
                    <a:lstStyle/>
                    <a:p>
                      <a:pPr algn="ctr"/>
                      <a:r>
                        <a:rPr lang="en-US" dirty="0" smtClean="0"/>
                        <a:t> North Korea</a:t>
                      </a:r>
                      <a:endParaRPr lang="en-US" dirty="0"/>
                    </a:p>
                  </a:txBody>
                  <a:tcPr/>
                </a:tc>
                <a:tc>
                  <a:txBody>
                    <a:bodyPr/>
                    <a:lstStyle/>
                    <a:p>
                      <a:pPr algn="ctr"/>
                      <a:r>
                        <a:rPr lang="en-US" dirty="0" smtClean="0"/>
                        <a:t>South Korea</a:t>
                      </a:r>
                      <a:endParaRPr lang="en-US" dirty="0"/>
                    </a:p>
                  </a:txBody>
                  <a:tcPr/>
                </a:tc>
              </a:tr>
              <a:tr h="736600">
                <a:tc>
                  <a:txBody>
                    <a:bodyPr/>
                    <a:lstStyle/>
                    <a:p>
                      <a:pPr algn="ctr"/>
                      <a:r>
                        <a:rPr lang="en-US" dirty="0" smtClean="0"/>
                        <a:t>Economic Output</a:t>
                      </a:r>
                      <a:r>
                        <a:rPr lang="en-US" baseline="0" dirty="0" smtClean="0"/>
                        <a:t>/Person</a:t>
                      </a:r>
                      <a:endParaRPr lang="en-US" dirty="0"/>
                    </a:p>
                  </a:txBody>
                  <a:tcPr/>
                </a:tc>
                <a:tc>
                  <a:txBody>
                    <a:bodyPr/>
                    <a:lstStyle/>
                    <a:p>
                      <a:pPr algn="ctr"/>
                      <a:r>
                        <a:rPr lang="en-US" dirty="0" smtClean="0"/>
                        <a:t>$1,800</a:t>
                      </a:r>
                      <a:endParaRPr lang="en-US" dirty="0"/>
                    </a:p>
                  </a:txBody>
                  <a:tcPr/>
                </a:tc>
                <a:tc>
                  <a:txBody>
                    <a:bodyPr/>
                    <a:lstStyle/>
                    <a:p>
                      <a:pPr algn="ctr"/>
                      <a:r>
                        <a:rPr lang="en-US" dirty="0" smtClean="0"/>
                        <a:t>$27,000</a:t>
                      </a:r>
                      <a:endParaRPr lang="en-US" dirty="0"/>
                    </a:p>
                  </a:txBody>
                  <a:tcPr/>
                </a:tc>
              </a:tr>
              <a:tr h="736600">
                <a:tc>
                  <a:txBody>
                    <a:bodyPr/>
                    <a:lstStyle/>
                    <a:p>
                      <a:pPr algn="ctr"/>
                      <a:r>
                        <a:rPr lang="en-US" dirty="0" smtClean="0"/>
                        <a:t>Number</a:t>
                      </a:r>
                      <a:r>
                        <a:rPr lang="en-US" baseline="0" dirty="0" smtClean="0"/>
                        <a:t> of Phone Lines</a:t>
                      </a:r>
                      <a:endParaRPr lang="en-US" dirty="0"/>
                    </a:p>
                  </a:txBody>
                  <a:tcPr/>
                </a:tc>
                <a:tc>
                  <a:txBody>
                    <a:bodyPr/>
                    <a:lstStyle/>
                    <a:p>
                      <a:pPr algn="ctr"/>
                      <a:r>
                        <a:rPr lang="en-US" dirty="0" smtClean="0"/>
                        <a:t>1.2</a:t>
                      </a:r>
                      <a:r>
                        <a:rPr lang="en-US" baseline="0" dirty="0" smtClean="0"/>
                        <a:t>  Million</a:t>
                      </a:r>
                      <a:endParaRPr lang="en-US" dirty="0"/>
                    </a:p>
                  </a:txBody>
                  <a:tcPr/>
                </a:tc>
                <a:tc>
                  <a:txBody>
                    <a:bodyPr/>
                    <a:lstStyle/>
                    <a:p>
                      <a:pPr algn="ctr"/>
                      <a:r>
                        <a:rPr lang="en-US" dirty="0" smtClean="0"/>
                        <a:t>24</a:t>
                      </a:r>
                      <a:r>
                        <a:rPr lang="en-US" baseline="0" dirty="0" smtClean="0"/>
                        <a:t> Million</a:t>
                      </a:r>
                      <a:endParaRPr lang="en-US" dirty="0"/>
                    </a:p>
                  </a:txBody>
                  <a:tcPr/>
                </a:tc>
              </a:tr>
              <a:tr h="736600">
                <a:tc>
                  <a:txBody>
                    <a:bodyPr/>
                    <a:lstStyle/>
                    <a:p>
                      <a:pPr algn="ctr"/>
                      <a:r>
                        <a:rPr lang="en-US" dirty="0" smtClean="0"/>
                        <a:t>Number</a:t>
                      </a:r>
                      <a:r>
                        <a:rPr lang="en-US" baseline="0" dirty="0" smtClean="0"/>
                        <a:t> of Cell Phones</a:t>
                      </a:r>
                      <a:endParaRPr lang="en-US" dirty="0"/>
                    </a:p>
                  </a:txBody>
                  <a:tcPr/>
                </a:tc>
                <a:tc>
                  <a:txBody>
                    <a:bodyPr/>
                    <a:lstStyle/>
                    <a:p>
                      <a:pPr algn="ctr"/>
                      <a:r>
                        <a:rPr lang="en-US" dirty="0" smtClean="0"/>
                        <a:t>0</a:t>
                      </a:r>
                      <a:endParaRPr lang="en-US" dirty="0"/>
                    </a:p>
                  </a:txBody>
                  <a:tcPr/>
                </a:tc>
                <a:tc>
                  <a:txBody>
                    <a:bodyPr/>
                    <a:lstStyle/>
                    <a:p>
                      <a:pPr algn="ctr"/>
                      <a:r>
                        <a:rPr lang="en-US" dirty="0" smtClean="0"/>
                        <a:t>43.5 Million</a:t>
                      </a:r>
                      <a:endParaRPr lang="en-US" dirty="0"/>
                    </a:p>
                  </a:txBody>
                  <a:tcPr/>
                </a:tc>
              </a:tr>
              <a:tr h="736600">
                <a:tc>
                  <a:txBody>
                    <a:bodyPr/>
                    <a:lstStyle/>
                    <a:p>
                      <a:pPr algn="ctr"/>
                      <a:r>
                        <a:rPr lang="en-US" dirty="0" smtClean="0"/>
                        <a:t>Undernourished</a:t>
                      </a:r>
                      <a:r>
                        <a:rPr lang="en-US" baseline="0" dirty="0" smtClean="0"/>
                        <a:t> People</a:t>
                      </a:r>
                      <a:endParaRPr lang="en-US" dirty="0"/>
                    </a:p>
                  </a:txBody>
                  <a:tcPr/>
                </a:tc>
                <a:tc>
                  <a:txBody>
                    <a:bodyPr/>
                    <a:lstStyle/>
                    <a:p>
                      <a:pPr algn="ctr"/>
                      <a:r>
                        <a:rPr lang="en-US" dirty="0" smtClean="0"/>
                        <a:t>36%</a:t>
                      </a:r>
                      <a:endParaRPr lang="en-US" dirty="0"/>
                    </a:p>
                  </a:txBody>
                  <a:tcPr/>
                </a:tc>
                <a:tc>
                  <a:txBody>
                    <a:bodyPr/>
                    <a:lstStyle/>
                    <a:p>
                      <a:pPr algn="ctr"/>
                      <a:r>
                        <a:rPr lang="en-US" dirty="0" smtClean="0"/>
                        <a:t>1.6%</a:t>
                      </a:r>
                      <a:endParaRPr lang="en-US" dirty="0"/>
                    </a:p>
                  </a:txBody>
                  <a:tcPr/>
                </a:tc>
              </a:tr>
              <a:tr h="736600">
                <a:tc>
                  <a:txBody>
                    <a:bodyPr/>
                    <a:lstStyle/>
                    <a:p>
                      <a:pPr algn="ctr"/>
                      <a:r>
                        <a:rPr lang="en-US" dirty="0" smtClean="0"/>
                        <a:t>Life Expectancy</a:t>
                      </a:r>
                      <a:endParaRPr lang="en-US" dirty="0"/>
                    </a:p>
                  </a:txBody>
                  <a:tcPr/>
                </a:tc>
                <a:tc>
                  <a:txBody>
                    <a:bodyPr/>
                    <a:lstStyle/>
                    <a:p>
                      <a:pPr algn="ctr"/>
                      <a:r>
                        <a:rPr lang="en-US" dirty="0" smtClean="0"/>
                        <a:t>64 Years</a:t>
                      </a:r>
                      <a:endParaRPr lang="en-US" dirty="0"/>
                    </a:p>
                  </a:txBody>
                  <a:tcPr/>
                </a:tc>
                <a:tc>
                  <a:txBody>
                    <a:bodyPr/>
                    <a:lstStyle/>
                    <a:p>
                      <a:pPr algn="ctr"/>
                      <a:r>
                        <a:rPr lang="en-US" dirty="0" smtClean="0"/>
                        <a:t>79 Years</a:t>
                      </a:r>
                      <a:endParaRPr lang="en-US" dirty="0"/>
                    </a:p>
                  </a:txBody>
                  <a:tcPr/>
                </a:tc>
              </a:tr>
            </a:tbl>
          </a:graphicData>
        </a:graphic>
      </p:graphicFrame>
      <p:pic>
        <p:nvPicPr>
          <p:cNvPr id="3074" name="Picture 2" descr="http://www.au.af.mil/au/awc/awcgate/sa97/ch8/graph1.gif"/>
          <p:cNvPicPr>
            <a:picLocks noChangeAspect="1" noChangeArrowheads="1"/>
          </p:cNvPicPr>
          <p:nvPr/>
        </p:nvPicPr>
        <p:blipFill>
          <a:blip r:embed="rId2" cstate="print"/>
          <a:srcRect/>
          <a:stretch>
            <a:fillRect/>
          </a:stretch>
        </p:blipFill>
        <p:spPr bwMode="auto">
          <a:xfrm>
            <a:off x="5334000" y="1676400"/>
            <a:ext cx="3479557" cy="4953000"/>
          </a:xfrm>
          <a:prstGeom prst="rect">
            <a:avLst/>
          </a:prstGeom>
          <a:solidFill>
            <a:schemeClr val="bg1"/>
          </a:solid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457200" y="1600201"/>
            <a:ext cx="8229600" cy="1904999"/>
          </a:xfrm>
        </p:spPr>
        <p:txBody>
          <a:bodyPr>
            <a:normAutofit lnSpcReduction="10000"/>
          </a:bodyPr>
          <a:lstStyle/>
          <a:p>
            <a:r>
              <a:rPr lang="en-US" dirty="0" smtClean="0"/>
              <a:t>Though Japan has grown since WWII both in their economy and their world power, they do face challenges now in the form of slower economic growth and an aging population. </a:t>
            </a:r>
            <a:endParaRPr lang="en-US" dirty="0"/>
          </a:p>
        </p:txBody>
      </p:sp>
      <p:pic>
        <p:nvPicPr>
          <p:cNvPr id="2050" name="Picture 2" descr="http://socioecohistory.files.wordpress.com/2010/05/japan-aging-population.gif"/>
          <p:cNvPicPr>
            <a:picLocks noChangeAspect="1" noChangeArrowheads="1"/>
          </p:cNvPicPr>
          <p:nvPr/>
        </p:nvPicPr>
        <p:blipFill>
          <a:blip r:embed="rId2" cstate="print"/>
          <a:srcRect/>
          <a:stretch>
            <a:fillRect/>
          </a:stretch>
        </p:blipFill>
        <p:spPr bwMode="auto">
          <a:xfrm>
            <a:off x="1143000" y="3505200"/>
            <a:ext cx="6629399" cy="32099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4648200" y="228600"/>
            <a:ext cx="4343400" cy="6629400"/>
          </a:xfrm>
        </p:spPr>
        <p:txBody>
          <a:bodyPr>
            <a:normAutofit fontScale="85000" lnSpcReduction="10000"/>
          </a:bodyPr>
          <a:lstStyle/>
          <a:p>
            <a:r>
              <a:rPr lang="en-US" dirty="0" smtClean="0"/>
              <a:t>Japan’s economy grew following WWII because the Japanese exported goods and then put the profit back in to producing more high-tech products. </a:t>
            </a:r>
          </a:p>
          <a:p>
            <a:r>
              <a:rPr lang="en-US" dirty="0" smtClean="0"/>
              <a:t>This continued until the 1990’s when bad bank practices sent Japan’s economy into a recession. This continued till 2003 when it bounced back but then fell again in 2008. </a:t>
            </a:r>
          </a:p>
          <a:p>
            <a:r>
              <a:rPr lang="en-US" dirty="0" smtClean="0"/>
              <a:t>Japan continues to fight against challenges that will make economic growth difficult into the future. </a:t>
            </a:r>
            <a:endParaRPr lang="en-US" dirty="0"/>
          </a:p>
        </p:txBody>
      </p:sp>
      <p:pic>
        <p:nvPicPr>
          <p:cNvPr id="59394" name="Picture 2" descr="http://www.clevelandfed.org/research/trends/2007/0207/01intmar_013107-2.gif"/>
          <p:cNvPicPr>
            <a:picLocks noChangeAspect="1" noChangeArrowheads="1"/>
          </p:cNvPicPr>
          <p:nvPr/>
        </p:nvPicPr>
        <p:blipFill>
          <a:blip r:embed="rId2" cstate="print"/>
          <a:srcRect/>
          <a:stretch>
            <a:fillRect/>
          </a:stretch>
        </p:blipFill>
        <p:spPr bwMode="auto">
          <a:xfrm>
            <a:off x="457200" y="2362200"/>
            <a:ext cx="4267200" cy="3563042"/>
          </a:xfrm>
          <a:prstGeom prst="rect">
            <a:avLst/>
          </a:prstGeom>
          <a:solidFill>
            <a:schemeClr val="bg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1219200"/>
            <a:ext cx="38862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0" y="3170237"/>
            <a:ext cx="9144000" cy="3687763"/>
          </a:xfrm>
        </p:spPr>
        <p:txBody>
          <a:bodyPr>
            <a:normAutofit fontScale="92500" lnSpcReduction="10000"/>
          </a:bodyPr>
          <a:lstStyle/>
          <a:p>
            <a:r>
              <a:rPr lang="en-US" dirty="0" smtClean="0"/>
              <a:t>Japan’s population is aging. They generally live longer because they have a healthy lifestyle and good healthcare. </a:t>
            </a:r>
          </a:p>
          <a:p>
            <a:r>
              <a:rPr lang="en-US" dirty="0" smtClean="0"/>
              <a:t>The Japanese are also having fewer children. This means there are less people to care for the elderly and to take part in the workforce. </a:t>
            </a:r>
          </a:p>
          <a:p>
            <a:r>
              <a:rPr lang="en-US" dirty="0" smtClean="0"/>
              <a:t>These two components can continue to harm Japan’s economic situation. </a:t>
            </a:r>
          </a:p>
        </p:txBody>
      </p:sp>
      <p:pic>
        <p:nvPicPr>
          <p:cNvPr id="1026" name="Picture 2" descr="http://media.economist.com/images/images-magazine/2010/11/20/sr/20101120_srp001.jpg"/>
          <p:cNvPicPr>
            <a:picLocks noChangeAspect="1" noChangeArrowheads="1"/>
          </p:cNvPicPr>
          <p:nvPr/>
        </p:nvPicPr>
        <p:blipFill>
          <a:blip r:embed="rId2" cstate="print"/>
          <a:srcRect/>
          <a:stretch>
            <a:fillRect/>
          </a:stretch>
        </p:blipFill>
        <p:spPr bwMode="auto">
          <a:xfrm rot="20931615">
            <a:off x="186321" y="378280"/>
            <a:ext cx="4143375" cy="2332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95800" cy="1143000"/>
          </a:xfrm>
        </p:spPr>
        <p:txBody>
          <a:bodyPr>
            <a:normAutofit fontScale="90000"/>
          </a:bodyPr>
          <a:lstStyle/>
          <a:p>
            <a:r>
              <a:rPr lang="en-US" dirty="0" smtClean="0"/>
              <a:t>Section 1:</a:t>
            </a:r>
            <a:br>
              <a:rPr lang="en-US" dirty="0" smtClean="0"/>
            </a:br>
            <a:r>
              <a:rPr lang="en-US" dirty="0" smtClean="0"/>
              <a:t> Chapter Atlas</a:t>
            </a:r>
            <a:endParaRPr lang="en-US" dirty="0"/>
          </a:p>
        </p:txBody>
      </p:sp>
      <p:sp>
        <p:nvSpPr>
          <p:cNvPr id="3" name="Content Placeholder 2"/>
          <p:cNvSpPr>
            <a:spLocks noGrp="1"/>
          </p:cNvSpPr>
          <p:nvPr>
            <p:ph idx="1"/>
          </p:nvPr>
        </p:nvSpPr>
        <p:spPr>
          <a:xfrm>
            <a:off x="457200" y="1600200"/>
            <a:ext cx="3657600" cy="4525963"/>
          </a:xfrm>
        </p:spPr>
        <p:txBody>
          <a:bodyPr/>
          <a:lstStyle/>
          <a:p>
            <a:endParaRPr lang="en-US" dirty="0"/>
          </a:p>
        </p:txBody>
      </p:sp>
      <p:pic>
        <p:nvPicPr>
          <p:cNvPr id="1026" name="Picture 2" descr="http://www.harpercollege.edu/mhealy/mapquiz/easia/eaout.gif"/>
          <p:cNvPicPr>
            <a:picLocks noChangeAspect="1" noChangeArrowheads="1"/>
          </p:cNvPicPr>
          <p:nvPr/>
        </p:nvPicPr>
        <p:blipFill>
          <a:blip r:embed="rId2" cstate="print"/>
          <a:srcRect l="58407" t="8967" r="4549" b="8359"/>
          <a:stretch>
            <a:fillRect/>
          </a:stretch>
        </p:blipFill>
        <p:spPr bwMode="auto">
          <a:xfrm>
            <a:off x="4343400" y="914400"/>
            <a:ext cx="4343400" cy="5684955"/>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59436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152400" y="1524000"/>
            <a:ext cx="6934200" cy="5105400"/>
          </a:xfrm>
        </p:spPr>
        <p:txBody>
          <a:bodyPr>
            <a:normAutofit/>
          </a:bodyPr>
          <a:lstStyle/>
          <a:p>
            <a:r>
              <a:rPr lang="en-US" dirty="0" smtClean="0"/>
              <a:t>Japan is trying to combat the problem of fewer people in their workforce by using robots. </a:t>
            </a:r>
          </a:p>
          <a:p>
            <a:pPr lvl="1"/>
            <a:r>
              <a:rPr lang="en-US" dirty="0" smtClean="0"/>
              <a:t>“There are robots (in Japan) serving as receptionist, vacuuming office corridors, spoon feeding the elderly. They serve tea, great company guests, and chatter away at public technology displays.” </a:t>
            </a:r>
          </a:p>
          <a:p>
            <a:pPr lvl="8"/>
            <a:r>
              <a:rPr lang="en-US" dirty="0" smtClean="0"/>
              <a:t>Associated Press</a:t>
            </a:r>
          </a:p>
          <a:p>
            <a:pPr>
              <a:buNone/>
            </a:pPr>
            <a:endParaRPr lang="en-US" dirty="0"/>
          </a:p>
        </p:txBody>
      </p:sp>
      <p:pic>
        <p:nvPicPr>
          <p:cNvPr id="58370" name="Picture 2" descr="http://www.odt.co.nz/files/story/2009/03/japan_s_teacher_robot_saya_expresses_surprise_duri_9065935474.jpg"/>
          <p:cNvPicPr>
            <a:picLocks noChangeAspect="1" noChangeArrowheads="1"/>
          </p:cNvPicPr>
          <p:nvPr/>
        </p:nvPicPr>
        <p:blipFill>
          <a:blip r:embed="rId2" cstate="print"/>
          <a:srcRect/>
          <a:stretch>
            <a:fillRect/>
          </a:stretch>
        </p:blipFill>
        <p:spPr bwMode="auto">
          <a:xfrm rot="1155730">
            <a:off x="6675076" y="396271"/>
            <a:ext cx="2242696" cy="1574298"/>
          </a:xfrm>
          <a:prstGeom prst="rect">
            <a:avLst/>
          </a:prstGeom>
          <a:noFill/>
        </p:spPr>
      </p:pic>
      <p:pic>
        <p:nvPicPr>
          <p:cNvPr id="58372" name="Picture 4" descr="http://www.popsci.com/files/imagecache/article_image_large/articles/RibaForkLift_0.jpg"/>
          <p:cNvPicPr>
            <a:picLocks noChangeAspect="1" noChangeArrowheads="1"/>
          </p:cNvPicPr>
          <p:nvPr/>
        </p:nvPicPr>
        <p:blipFill>
          <a:blip r:embed="rId3" cstate="print"/>
          <a:srcRect/>
          <a:stretch>
            <a:fillRect/>
          </a:stretch>
        </p:blipFill>
        <p:spPr bwMode="auto">
          <a:xfrm>
            <a:off x="7010400" y="2286000"/>
            <a:ext cx="2133600" cy="2134036"/>
          </a:xfrm>
          <a:prstGeom prst="rect">
            <a:avLst/>
          </a:prstGeom>
          <a:noFill/>
        </p:spPr>
      </p:pic>
      <p:pic>
        <p:nvPicPr>
          <p:cNvPr id="58374" name="Picture 6" descr="http://www.csmonitor.com/var/ezflow_site/storage/images/media/images/1228-japan-robot/7159007-1-eng-US/1228-japan-robot_full_600.jpg"/>
          <p:cNvPicPr>
            <a:picLocks noChangeAspect="1" noChangeArrowheads="1"/>
          </p:cNvPicPr>
          <p:nvPr/>
        </p:nvPicPr>
        <p:blipFill>
          <a:blip r:embed="rId4" cstate="print"/>
          <a:srcRect/>
          <a:stretch>
            <a:fillRect/>
          </a:stretch>
        </p:blipFill>
        <p:spPr bwMode="auto">
          <a:xfrm rot="20677383">
            <a:off x="6172200" y="4648200"/>
            <a:ext cx="2743200" cy="182880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p:txBody>
          <a:bodyPr/>
          <a:lstStyle/>
          <a:p>
            <a:r>
              <a:rPr lang="en-US" dirty="0" smtClean="0"/>
              <a:t>Family life in Japan has changed in recent years. </a:t>
            </a:r>
          </a:p>
          <a:p>
            <a:r>
              <a:rPr lang="en-US" dirty="0" smtClean="0"/>
              <a:t>Most people now live in cities and are less likely to live with extended family. </a:t>
            </a:r>
          </a:p>
        </p:txBody>
      </p:sp>
      <p:pic>
        <p:nvPicPr>
          <p:cNvPr id="57346" name="Picture 2" descr="http://blogs.kqed.org/climatewatch/files/2009/09/p9055534-300x225.jpg"/>
          <p:cNvPicPr>
            <a:picLocks noChangeAspect="1" noChangeArrowheads="1"/>
          </p:cNvPicPr>
          <p:nvPr/>
        </p:nvPicPr>
        <p:blipFill>
          <a:blip r:embed="rId2" cstate="print"/>
          <a:srcRect/>
          <a:stretch>
            <a:fillRect/>
          </a:stretch>
        </p:blipFill>
        <p:spPr bwMode="auto">
          <a:xfrm rot="20925278">
            <a:off x="5318259" y="3807774"/>
            <a:ext cx="3350549" cy="2512912"/>
          </a:xfrm>
          <a:prstGeom prst="rect">
            <a:avLst/>
          </a:prstGeom>
          <a:noFill/>
        </p:spPr>
      </p:pic>
      <p:pic>
        <p:nvPicPr>
          <p:cNvPr id="57348" name="Picture 4" descr="http://www.theposhreview.com/wp-content/uploads/2009/07/poshreviewtokyo.jpg"/>
          <p:cNvPicPr>
            <a:picLocks noChangeAspect="1" noChangeArrowheads="1"/>
          </p:cNvPicPr>
          <p:nvPr/>
        </p:nvPicPr>
        <p:blipFill>
          <a:blip r:embed="rId3" cstate="print"/>
          <a:srcRect/>
          <a:stretch>
            <a:fillRect/>
          </a:stretch>
        </p:blipFill>
        <p:spPr bwMode="auto">
          <a:xfrm rot="653675">
            <a:off x="978231" y="4145833"/>
            <a:ext cx="3369714" cy="22831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381000" y="2895600"/>
            <a:ext cx="8229600" cy="4525963"/>
          </a:xfrm>
        </p:spPr>
        <p:txBody>
          <a:bodyPr/>
          <a:lstStyle/>
          <a:p>
            <a:r>
              <a:rPr lang="en-US" dirty="0" smtClean="0"/>
              <a:t>Prior to the recession, men mainly worked. Following the recession, women went back into the workforce to support their families and help fill gaps in the workforce. </a:t>
            </a:r>
          </a:p>
          <a:p>
            <a:r>
              <a:rPr lang="en-US" dirty="0" smtClean="0"/>
              <a:t>Women do have more job opportunities but still are not getting the positions in the highest levels within companies. </a:t>
            </a:r>
            <a:endParaRPr lang="en-US" dirty="0"/>
          </a:p>
        </p:txBody>
      </p:sp>
      <p:pic>
        <p:nvPicPr>
          <p:cNvPr id="56322" name="Picture 2" descr="http://graphics8.nytimes.com/images/2007/08/06/world/06equal.xlarge2.jpg"/>
          <p:cNvPicPr>
            <a:picLocks noChangeAspect="1" noChangeArrowheads="1"/>
          </p:cNvPicPr>
          <p:nvPr/>
        </p:nvPicPr>
        <p:blipFill>
          <a:blip r:embed="rId2" cstate="print"/>
          <a:srcRect/>
          <a:stretch>
            <a:fillRect/>
          </a:stretch>
        </p:blipFill>
        <p:spPr bwMode="auto">
          <a:xfrm>
            <a:off x="228600" y="381000"/>
            <a:ext cx="3135086" cy="1828800"/>
          </a:xfrm>
          <a:prstGeom prst="rect">
            <a:avLst/>
          </a:prstGeom>
          <a:noFill/>
        </p:spPr>
      </p:pic>
      <p:pic>
        <p:nvPicPr>
          <p:cNvPr id="56324" name="Picture 4" descr="http://tx.english-ch.com/teacher/alvi/workingwomen.jpg"/>
          <p:cNvPicPr>
            <a:picLocks noChangeAspect="1" noChangeArrowheads="1"/>
          </p:cNvPicPr>
          <p:nvPr/>
        </p:nvPicPr>
        <p:blipFill>
          <a:blip r:embed="rId3" cstate="print"/>
          <a:srcRect/>
          <a:stretch>
            <a:fillRect/>
          </a:stretch>
        </p:blipFill>
        <p:spPr bwMode="auto">
          <a:xfrm>
            <a:off x="5715001" y="295993"/>
            <a:ext cx="3276599" cy="19042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4114800" y="1447800"/>
            <a:ext cx="4724400" cy="5181600"/>
          </a:xfrm>
        </p:spPr>
        <p:txBody>
          <a:bodyPr>
            <a:normAutofit fontScale="92500" lnSpcReduction="20000"/>
          </a:bodyPr>
          <a:lstStyle/>
          <a:p>
            <a:r>
              <a:rPr lang="en-US" dirty="0" smtClean="0"/>
              <a:t>Japan’s schools have also changed. </a:t>
            </a:r>
          </a:p>
          <a:p>
            <a:r>
              <a:rPr lang="en-US" dirty="0" smtClean="0"/>
              <a:t>Students used to attend school 6 days a week. This was to prepare them to get into the best colleges. </a:t>
            </a:r>
          </a:p>
          <a:p>
            <a:r>
              <a:rPr lang="en-US" dirty="0" smtClean="0"/>
              <a:t>Now most schools meet 5 days a week but many students still take extra classes on the weekends or in the evenings to help them get into the best universities. </a:t>
            </a:r>
            <a:endParaRPr lang="en-US" dirty="0"/>
          </a:p>
        </p:txBody>
      </p:sp>
      <p:pic>
        <p:nvPicPr>
          <p:cNvPr id="55298" name="Picture 2" descr="http://www.mibba.com/data/images/content/school/classroom.jpg"/>
          <p:cNvPicPr>
            <a:picLocks noChangeAspect="1" noChangeArrowheads="1"/>
          </p:cNvPicPr>
          <p:nvPr/>
        </p:nvPicPr>
        <p:blipFill>
          <a:blip r:embed="rId2" cstate="print"/>
          <a:srcRect/>
          <a:stretch>
            <a:fillRect/>
          </a:stretch>
        </p:blipFill>
        <p:spPr bwMode="auto">
          <a:xfrm>
            <a:off x="152400" y="1524000"/>
            <a:ext cx="3986213" cy="2362200"/>
          </a:xfrm>
          <a:prstGeom prst="rect">
            <a:avLst/>
          </a:prstGeom>
          <a:noFill/>
        </p:spPr>
      </p:pic>
      <p:pic>
        <p:nvPicPr>
          <p:cNvPr id="55300" name="Picture 4" descr="http://2.bp.blogspot.com/_O-az-Uk5Nes/TQERxEJG2jI/AAAAAAAAEug/jYUwuOKYgvk/s1600/jun.jpg"/>
          <p:cNvPicPr>
            <a:picLocks noChangeAspect="1" noChangeArrowheads="1"/>
          </p:cNvPicPr>
          <p:nvPr/>
        </p:nvPicPr>
        <p:blipFill>
          <a:blip r:embed="rId3" cstate="print"/>
          <a:srcRect/>
          <a:stretch>
            <a:fillRect/>
          </a:stretch>
        </p:blipFill>
        <p:spPr bwMode="auto">
          <a:xfrm>
            <a:off x="457200" y="4038600"/>
            <a:ext cx="3429000" cy="2571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p:txBody>
          <a:bodyPr/>
          <a:lstStyle/>
          <a:p>
            <a:r>
              <a:rPr lang="en-US" dirty="0" smtClean="0"/>
              <a:t>Japan is primarily one ethnic group and most people speak Japanese. This country however, is not isolated. It has influenced and been influenced by other countries. </a:t>
            </a:r>
            <a:endParaRPr lang="en-US" dirty="0"/>
          </a:p>
        </p:txBody>
      </p:sp>
      <p:pic>
        <p:nvPicPr>
          <p:cNvPr id="54274" name="Picture 2" descr="http://nikkeiview.com/images/greenteacoke.jpg"/>
          <p:cNvPicPr>
            <a:picLocks noChangeAspect="1" noChangeArrowheads="1"/>
          </p:cNvPicPr>
          <p:nvPr/>
        </p:nvPicPr>
        <p:blipFill>
          <a:blip r:embed="rId2" cstate="print"/>
          <a:srcRect/>
          <a:stretch>
            <a:fillRect/>
          </a:stretch>
        </p:blipFill>
        <p:spPr bwMode="auto">
          <a:xfrm rot="20828503">
            <a:off x="431402" y="3896635"/>
            <a:ext cx="2181101" cy="2753194"/>
          </a:xfrm>
          <a:prstGeom prst="rect">
            <a:avLst/>
          </a:prstGeom>
          <a:noFill/>
        </p:spPr>
      </p:pic>
      <p:pic>
        <p:nvPicPr>
          <p:cNvPr id="54276" name="Picture 4" descr="http://jbapwoh.wikispaces.com/file/view/Mac_Japan.jpg/62067338/448x336/Mac_Japan.jpg"/>
          <p:cNvPicPr>
            <a:picLocks noChangeAspect="1" noChangeArrowheads="1"/>
          </p:cNvPicPr>
          <p:nvPr/>
        </p:nvPicPr>
        <p:blipFill>
          <a:blip r:embed="rId3" cstate="print"/>
          <a:srcRect/>
          <a:stretch>
            <a:fillRect/>
          </a:stretch>
        </p:blipFill>
        <p:spPr bwMode="auto">
          <a:xfrm rot="1473722">
            <a:off x="5533102" y="3537204"/>
            <a:ext cx="3251200" cy="2438401"/>
          </a:xfrm>
          <a:prstGeom prst="rect">
            <a:avLst/>
          </a:prstGeom>
          <a:noFill/>
        </p:spPr>
      </p:pic>
      <p:pic>
        <p:nvPicPr>
          <p:cNvPr id="54278" name="Picture 6" descr="http://www.eglin.af.mil/shared/media/photodb/web/040615-F-0000W-911.jpg"/>
          <p:cNvPicPr>
            <a:picLocks noChangeAspect="1" noChangeArrowheads="1"/>
          </p:cNvPicPr>
          <p:nvPr/>
        </p:nvPicPr>
        <p:blipFill>
          <a:blip r:embed="rId4" cstate="print"/>
          <a:srcRect/>
          <a:stretch>
            <a:fillRect/>
          </a:stretch>
        </p:blipFill>
        <p:spPr bwMode="auto">
          <a:xfrm>
            <a:off x="2743200" y="3962400"/>
            <a:ext cx="3238500" cy="22098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p:txBody>
          <a:bodyPr/>
          <a:lstStyle/>
          <a:p>
            <a:r>
              <a:rPr lang="en-US" dirty="0" smtClean="0"/>
              <a:t>Over 80% of people in Japan practice a combination of Buddhism and Shinto. </a:t>
            </a:r>
          </a:p>
          <a:p>
            <a:r>
              <a:rPr lang="en-US" dirty="0" smtClean="0"/>
              <a:t>Shinto is a Japanese religion that believes in kami. Kami is gods that live in the trees, rocks, and animals here on Earth. </a:t>
            </a:r>
            <a:endParaRPr lang="en-US" dirty="0"/>
          </a:p>
        </p:txBody>
      </p:sp>
      <p:pic>
        <p:nvPicPr>
          <p:cNvPr id="53250" name="Picture 2" descr="http://reikihelp.com/blog/wp-content/uploads/2009/08/Shinto-shrine.jpg"/>
          <p:cNvPicPr>
            <a:picLocks noChangeAspect="1" noChangeArrowheads="1"/>
          </p:cNvPicPr>
          <p:nvPr/>
        </p:nvPicPr>
        <p:blipFill>
          <a:blip r:embed="rId2" cstate="print"/>
          <a:srcRect/>
          <a:stretch>
            <a:fillRect/>
          </a:stretch>
        </p:blipFill>
        <p:spPr bwMode="auto">
          <a:xfrm>
            <a:off x="990600" y="4343400"/>
            <a:ext cx="2895600" cy="2171700"/>
          </a:xfrm>
          <a:prstGeom prst="rect">
            <a:avLst/>
          </a:prstGeom>
          <a:noFill/>
        </p:spPr>
      </p:pic>
      <p:pic>
        <p:nvPicPr>
          <p:cNvPr id="53252" name="Picture 4" descr="http://www.onmarkproductions.com/assets/images/shinto-montage-1-TN.jpg"/>
          <p:cNvPicPr>
            <a:picLocks noChangeAspect="1" noChangeArrowheads="1"/>
          </p:cNvPicPr>
          <p:nvPr/>
        </p:nvPicPr>
        <p:blipFill>
          <a:blip r:embed="rId3" cstate="print"/>
          <a:srcRect/>
          <a:stretch>
            <a:fillRect/>
          </a:stretch>
        </p:blipFill>
        <p:spPr bwMode="auto">
          <a:xfrm>
            <a:off x="5410200" y="3810000"/>
            <a:ext cx="3305175" cy="28020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4267200" y="1600200"/>
            <a:ext cx="4419600" cy="4525963"/>
          </a:xfrm>
        </p:spPr>
        <p:txBody>
          <a:bodyPr>
            <a:normAutofit lnSpcReduction="10000"/>
          </a:bodyPr>
          <a:lstStyle/>
          <a:p>
            <a:r>
              <a:rPr lang="en-US" dirty="0" smtClean="0"/>
              <a:t>Japan has borrowed culturally from other areas of the world. For example they enjoy soccer and baseball. </a:t>
            </a:r>
          </a:p>
          <a:p>
            <a:r>
              <a:rPr lang="en-US" dirty="0" smtClean="0"/>
              <a:t>Other areas of the world have taken to Japanese culture as well. </a:t>
            </a:r>
          </a:p>
          <a:p>
            <a:pPr>
              <a:buNone/>
            </a:pPr>
            <a:endParaRPr lang="en-US" dirty="0" smtClean="0"/>
          </a:p>
        </p:txBody>
      </p:sp>
      <p:pic>
        <p:nvPicPr>
          <p:cNvPr id="52226" name="Picture 2" descr="Shinji Kagawa Shinji Kagawa of Japan and Toni Kuivasto of Finland compete for the ball during the Kirin Challenge Cup 2009 match between Japan and Finland at the National Stadium on February 4, 2009 in Tokyo, Japan.  (Photo by Koji Watanabe/Getty Images) *** Local Caption *** Shinji Kagawa;Toni Kuivasto"/>
          <p:cNvPicPr>
            <a:picLocks noChangeAspect="1" noChangeArrowheads="1"/>
          </p:cNvPicPr>
          <p:nvPr/>
        </p:nvPicPr>
        <p:blipFill>
          <a:blip r:embed="rId2" cstate="print"/>
          <a:srcRect/>
          <a:stretch>
            <a:fillRect/>
          </a:stretch>
        </p:blipFill>
        <p:spPr bwMode="auto">
          <a:xfrm>
            <a:off x="228600" y="1600200"/>
            <a:ext cx="3141886" cy="2438400"/>
          </a:xfrm>
          <a:prstGeom prst="rect">
            <a:avLst/>
          </a:prstGeom>
          <a:noFill/>
        </p:spPr>
      </p:pic>
      <p:pic>
        <p:nvPicPr>
          <p:cNvPr id="52228" name="Picture 4" descr="http://images.forbes.com/media/2009/03/23/japan_baseball_hitoki_iwase.jpg"/>
          <p:cNvPicPr>
            <a:picLocks noChangeAspect="1" noChangeArrowheads="1"/>
          </p:cNvPicPr>
          <p:nvPr/>
        </p:nvPicPr>
        <p:blipFill>
          <a:blip r:embed="rId3" cstate="print"/>
          <a:srcRect/>
          <a:stretch>
            <a:fillRect/>
          </a:stretch>
        </p:blipFill>
        <p:spPr bwMode="auto">
          <a:xfrm>
            <a:off x="1981200" y="3886200"/>
            <a:ext cx="2209800" cy="26833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6096000" cy="1143000"/>
          </a:xfrm>
        </p:spPr>
        <p:txBody>
          <a:bodyPr>
            <a:normAutofit fontScale="90000"/>
          </a:bodyPr>
          <a:lstStyle/>
          <a:p>
            <a:r>
              <a:rPr lang="en-US" dirty="0" smtClean="0"/>
              <a:t>Section 2: </a:t>
            </a:r>
            <a:br>
              <a:rPr lang="en-US" dirty="0" smtClean="0"/>
            </a:br>
            <a:r>
              <a:rPr lang="en-US" dirty="0" smtClean="0"/>
              <a:t>Japan and the Koreas Today</a:t>
            </a:r>
            <a:endParaRPr lang="en-US" dirty="0"/>
          </a:p>
        </p:txBody>
      </p:sp>
      <p:sp>
        <p:nvSpPr>
          <p:cNvPr id="3" name="Content Placeholder 2"/>
          <p:cNvSpPr>
            <a:spLocks noGrp="1"/>
          </p:cNvSpPr>
          <p:nvPr>
            <p:ph idx="1"/>
          </p:nvPr>
        </p:nvSpPr>
        <p:spPr>
          <a:xfrm>
            <a:off x="457200" y="3962400"/>
            <a:ext cx="8229600" cy="2895600"/>
          </a:xfrm>
        </p:spPr>
        <p:txBody>
          <a:bodyPr>
            <a:normAutofit/>
          </a:bodyPr>
          <a:lstStyle/>
          <a:p>
            <a:r>
              <a:rPr lang="en-US" dirty="0" smtClean="0"/>
              <a:t>The entertainment world has also been impacted by Japan’s culture. </a:t>
            </a:r>
          </a:p>
          <a:p>
            <a:r>
              <a:rPr lang="en-US" dirty="0" smtClean="0"/>
              <a:t>Video games, movies, manga (comics) and anime (cartoons) show Japan’s cultural impact around the world. </a:t>
            </a:r>
          </a:p>
          <a:p>
            <a:pPr>
              <a:buNone/>
            </a:pPr>
            <a:endParaRPr lang="en-US" dirty="0"/>
          </a:p>
        </p:txBody>
      </p:sp>
      <p:pic>
        <p:nvPicPr>
          <p:cNvPr id="51202" name="Picture 2" descr="http://static.tvtropes.org/pmwiki/pub/images/Nintendo-NES_360.jpg"/>
          <p:cNvPicPr>
            <a:picLocks noChangeAspect="1" noChangeArrowheads="1"/>
          </p:cNvPicPr>
          <p:nvPr/>
        </p:nvPicPr>
        <p:blipFill>
          <a:blip r:embed="rId2" cstate="print"/>
          <a:srcRect/>
          <a:stretch>
            <a:fillRect/>
          </a:stretch>
        </p:blipFill>
        <p:spPr bwMode="auto">
          <a:xfrm>
            <a:off x="228601" y="1541812"/>
            <a:ext cx="3048000" cy="2207407"/>
          </a:xfrm>
          <a:prstGeom prst="rect">
            <a:avLst/>
          </a:prstGeom>
          <a:noFill/>
        </p:spPr>
      </p:pic>
      <p:pic>
        <p:nvPicPr>
          <p:cNvPr id="51204" name="Picture 4" descr="http://www.picgifs.com/graphics/m/manga/graphics-manga-512968.gif"/>
          <p:cNvPicPr>
            <a:picLocks noChangeAspect="1" noChangeArrowheads="1"/>
          </p:cNvPicPr>
          <p:nvPr/>
        </p:nvPicPr>
        <p:blipFill>
          <a:blip r:embed="rId3" cstate="print"/>
          <a:srcRect/>
          <a:stretch>
            <a:fillRect/>
          </a:stretch>
        </p:blipFill>
        <p:spPr bwMode="auto">
          <a:xfrm>
            <a:off x="3581400" y="1295400"/>
            <a:ext cx="2362640" cy="2743200"/>
          </a:xfrm>
          <a:prstGeom prst="rect">
            <a:avLst/>
          </a:prstGeom>
          <a:noFill/>
        </p:spPr>
      </p:pic>
      <p:pic>
        <p:nvPicPr>
          <p:cNvPr id="51206" name="Picture 6" descr="http://www.animeplus.tv/images/series/small/767.jpg"/>
          <p:cNvPicPr>
            <a:picLocks noChangeAspect="1" noChangeArrowheads="1"/>
          </p:cNvPicPr>
          <p:nvPr/>
        </p:nvPicPr>
        <p:blipFill>
          <a:blip r:embed="rId4" cstate="print"/>
          <a:srcRect/>
          <a:stretch>
            <a:fillRect/>
          </a:stretch>
        </p:blipFill>
        <p:spPr bwMode="auto">
          <a:xfrm>
            <a:off x="6096000" y="152400"/>
            <a:ext cx="2747331" cy="38004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334000" cy="1143000"/>
          </a:xfrm>
        </p:spPr>
        <p:txBody>
          <a:bodyPr>
            <a:normAutofit fontScale="90000"/>
          </a:bodyPr>
          <a:lstStyle/>
          <a:p>
            <a:r>
              <a:rPr lang="en-US" dirty="0" smtClean="0"/>
              <a:t>Section 1:Chapter Atlas</a:t>
            </a:r>
            <a:endParaRPr lang="en-US" dirty="0"/>
          </a:p>
        </p:txBody>
      </p:sp>
      <p:sp>
        <p:nvSpPr>
          <p:cNvPr id="3" name="Content Placeholder 2"/>
          <p:cNvSpPr>
            <a:spLocks noGrp="1"/>
          </p:cNvSpPr>
          <p:nvPr>
            <p:ph idx="1"/>
          </p:nvPr>
        </p:nvSpPr>
        <p:spPr>
          <a:xfrm>
            <a:off x="0" y="1066800"/>
            <a:ext cx="4953000" cy="5943600"/>
          </a:xfrm>
        </p:spPr>
        <p:txBody>
          <a:bodyPr>
            <a:normAutofit/>
          </a:bodyPr>
          <a:lstStyle/>
          <a:p>
            <a:r>
              <a:rPr lang="en-US" dirty="0" smtClean="0"/>
              <a:t>Japan is known as “The land of the rising sun.” because they are the first to see the sun rise in Asia. </a:t>
            </a:r>
          </a:p>
          <a:p>
            <a:r>
              <a:rPr lang="en-US" dirty="0" smtClean="0"/>
              <a:t>Japan is a chain of islands 1,500 miles long. It is made up of 4 large islands and about 3,000 smaller islands!</a:t>
            </a:r>
            <a:endParaRPr lang="en-US" dirty="0"/>
          </a:p>
        </p:txBody>
      </p:sp>
      <p:pic>
        <p:nvPicPr>
          <p:cNvPr id="1026" name="Picture 2" descr="Land of the rising sun - Mt Fuji, Yamanashi"/>
          <p:cNvPicPr>
            <a:picLocks noChangeAspect="1" noChangeArrowheads="1"/>
          </p:cNvPicPr>
          <p:nvPr/>
        </p:nvPicPr>
        <p:blipFill>
          <a:blip r:embed="rId2" cstate="print"/>
          <a:srcRect/>
          <a:stretch>
            <a:fillRect/>
          </a:stretch>
        </p:blipFill>
        <p:spPr bwMode="auto">
          <a:xfrm>
            <a:off x="5029200" y="3810000"/>
            <a:ext cx="3709738" cy="2819401"/>
          </a:xfrm>
          <a:prstGeom prst="rect">
            <a:avLst/>
          </a:prstGeom>
          <a:noFill/>
        </p:spPr>
      </p:pic>
      <p:pic>
        <p:nvPicPr>
          <p:cNvPr id="1028" name="Picture 4" descr="http://www.world-atlas.biz/images/japan-map.gif"/>
          <p:cNvPicPr>
            <a:picLocks noChangeAspect="1" noChangeArrowheads="1"/>
          </p:cNvPicPr>
          <p:nvPr/>
        </p:nvPicPr>
        <p:blipFill>
          <a:blip r:embed="rId3" cstate="print"/>
          <a:srcRect/>
          <a:stretch>
            <a:fillRect/>
          </a:stretch>
        </p:blipFill>
        <p:spPr bwMode="auto">
          <a:xfrm>
            <a:off x="5334000" y="304800"/>
            <a:ext cx="3001600" cy="332686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1:Chapter Atlas</a:t>
            </a:r>
            <a:endParaRPr lang="en-US" dirty="0"/>
          </a:p>
        </p:txBody>
      </p:sp>
      <p:sp>
        <p:nvSpPr>
          <p:cNvPr id="3" name="Content Placeholder 2"/>
          <p:cNvSpPr>
            <a:spLocks noGrp="1"/>
          </p:cNvSpPr>
          <p:nvPr>
            <p:ph sz="half" idx="1"/>
          </p:nvPr>
        </p:nvSpPr>
        <p:spPr>
          <a:xfrm>
            <a:off x="4876800" y="1828800"/>
            <a:ext cx="4038600" cy="4525963"/>
          </a:xfrm>
        </p:spPr>
        <p:txBody>
          <a:bodyPr/>
          <a:lstStyle/>
          <a:p>
            <a:r>
              <a:rPr lang="en-US" dirty="0" smtClean="0"/>
              <a:t>70% of Japan is rugged mountains. </a:t>
            </a:r>
          </a:p>
          <a:p>
            <a:r>
              <a:rPr lang="en-US" dirty="0" smtClean="0"/>
              <a:t>Mt. Fuji is the highest peak in Japan and also a very popular mountain for hiking. </a:t>
            </a:r>
          </a:p>
          <a:p>
            <a:r>
              <a:rPr lang="en-US" dirty="0" smtClean="0"/>
              <a:t>Mt. Fuji is a volcano; however, it hasn’t been active for centuries. </a:t>
            </a:r>
            <a:endParaRPr lang="en-US" dirty="0"/>
          </a:p>
        </p:txBody>
      </p:sp>
      <p:pic>
        <p:nvPicPr>
          <p:cNvPr id="18434" name="Picture 2" descr="http://1.bp.blogspot.com/-tukXRHHQM0g/TbJoXCaUAVI/AAAAAAAAAhY/Tmnb1YVaTrE/s1600/Mount_Fuji_Japan%255B1%255D.jpg"/>
          <p:cNvPicPr>
            <a:picLocks noChangeAspect="1" noChangeArrowheads="1"/>
          </p:cNvPicPr>
          <p:nvPr/>
        </p:nvPicPr>
        <p:blipFill>
          <a:blip r:embed="rId2" cstate="print"/>
          <a:srcRect/>
          <a:stretch>
            <a:fillRect/>
          </a:stretch>
        </p:blipFill>
        <p:spPr bwMode="auto">
          <a:xfrm>
            <a:off x="152400" y="1981200"/>
            <a:ext cx="4876800" cy="3657600"/>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1:Chapter Atlas</a:t>
            </a:r>
            <a:endParaRPr lang="en-US" dirty="0"/>
          </a:p>
        </p:txBody>
      </p:sp>
      <p:sp>
        <p:nvSpPr>
          <p:cNvPr id="4" name="Content Placeholder 3"/>
          <p:cNvSpPr>
            <a:spLocks noGrp="1"/>
          </p:cNvSpPr>
          <p:nvPr>
            <p:ph sz="half" idx="1"/>
          </p:nvPr>
        </p:nvSpPr>
        <p:spPr>
          <a:xfrm>
            <a:off x="457200" y="1600200"/>
            <a:ext cx="5105400" cy="4953000"/>
          </a:xfrm>
        </p:spPr>
        <p:txBody>
          <a:bodyPr/>
          <a:lstStyle/>
          <a:p>
            <a:r>
              <a:rPr lang="en-US" dirty="0" smtClean="0"/>
              <a:t>North and South Korea are located on the Korean Peninsula. </a:t>
            </a:r>
          </a:p>
          <a:p>
            <a:r>
              <a:rPr lang="en-US" dirty="0" smtClean="0"/>
              <a:t>They are mountainous countries. South Korea is the flatter of the two however, so it is more suited for farming. </a:t>
            </a:r>
            <a:endParaRPr lang="en-US" dirty="0"/>
          </a:p>
        </p:txBody>
      </p:sp>
      <p:pic>
        <p:nvPicPr>
          <p:cNvPr id="17410" name="Picture 2" descr="http://www.worldatlas.com/webimage/countrys/asia/koreanpn.gif"/>
          <p:cNvPicPr>
            <a:picLocks noChangeAspect="1" noChangeArrowheads="1"/>
          </p:cNvPicPr>
          <p:nvPr/>
        </p:nvPicPr>
        <p:blipFill>
          <a:blip r:embed="rId2" cstate="print"/>
          <a:srcRect/>
          <a:stretch>
            <a:fillRect/>
          </a:stretch>
        </p:blipFill>
        <p:spPr bwMode="auto">
          <a:xfrm>
            <a:off x="6096000" y="1219200"/>
            <a:ext cx="2800350" cy="5295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1:Chapter Atlas</a:t>
            </a:r>
            <a:endParaRPr lang="en-US" dirty="0"/>
          </a:p>
        </p:txBody>
      </p:sp>
      <p:sp>
        <p:nvSpPr>
          <p:cNvPr id="3" name="Content Placeholder 2"/>
          <p:cNvSpPr>
            <a:spLocks noGrp="1"/>
          </p:cNvSpPr>
          <p:nvPr>
            <p:ph sz="half" idx="1"/>
          </p:nvPr>
        </p:nvSpPr>
        <p:spPr>
          <a:xfrm>
            <a:off x="0" y="1600200"/>
            <a:ext cx="4038600" cy="4525963"/>
          </a:xfrm>
        </p:spPr>
        <p:txBody>
          <a:bodyPr>
            <a:normAutofit/>
          </a:bodyPr>
          <a:lstStyle/>
          <a:p>
            <a:r>
              <a:rPr lang="en-US" dirty="0" smtClean="0"/>
              <a:t>This region is made up of four tectonic plates that are moving together. </a:t>
            </a:r>
          </a:p>
          <a:p>
            <a:r>
              <a:rPr lang="en-US" dirty="0" smtClean="0"/>
              <a:t>The great amount of pressure makes this region prone to earthquakes, which can even be underwater, and volcanoes. </a:t>
            </a:r>
            <a:endParaRPr lang="en-US" dirty="0"/>
          </a:p>
        </p:txBody>
      </p:sp>
      <p:sp>
        <p:nvSpPr>
          <p:cNvPr id="4" name="Content Placeholder 3"/>
          <p:cNvSpPr>
            <a:spLocks noGrp="1"/>
          </p:cNvSpPr>
          <p:nvPr>
            <p:ph sz="half" idx="2"/>
          </p:nvPr>
        </p:nvSpPr>
        <p:spPr>
          <a:xfrm>
            <a:off x="3962400" y="4114800"/>
            <a:ext cx="5181600" cy="2743200"/>
          </a:xfrm>
        </p:spPr>
        <p:txBody>
          <a:bodyPr>
            <a:normAutofit/>
          </a:bodyPr>
          <a:lstStyle/>
          <a:p>
            <a:r>
              <a:rPr lang="en-US" dirty="0" smtClean="0"/>
              <a:t>Some underwater earthquakes cause tsunamis, large long waves, which can do massive amounts of damage. </a:t>
            </a:r>
          </a:p>
          <a:p>
            <a:r>
              <a:rPr lang="en-US" dirty="0" smtClean="0"/>
              <a:t>There are 108 active volcanoes in this region. </a:t>
            </a:r>
            <a:endParaRPr lang="en-US" dirty="0"/>
          </a:p>
        </p:txBody>
      </p:sp>
      <p:pic>
        <p:nvPicPr>
          <p:cNvPr id="19458" name="Picture 2" descr="http://img.allvoices.com/thumbs/event/609/480/77487294-tsunami.jpg"/>
          <p:cNvPicPr>
            <a:picLocks noChangeAspect="1" noChangeArrowheads="1"/>
          </p:cNvPicPr>
          <p:nvPr/>
        </p:nvPicPr>
        <p:blipFill>
          <a:blip r:embed="rId2" cstate="print"/>
          <a:srcRect/>
          <a:stretch>
            <a:fillRect/>
          </a:stretch>
        </p:blipFill>
        <p:spPr bwMode="auto">
          <a:xfrm>
            <a:off x="4572000" y="1143000"/>
            <a:ext cx="3847009" cy="3032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Section 1:Chapter Atlas</a:t>
            </a:r>
            <a:endParaRPr lang="en-US" dirty="0"/>
          </a:p>
        </p:txBody>
      </p:sp>
      <p:sp>
        <p:nvSpPr>
          <p:cNvPr id="6" name="Content Placeholder 5"/>
          <p:cNvSpPr>
            <a:spLocks noGrp="1"/>
          </p:cNvSpPr>
          <p:nvPr>
            <p:ph idx="1"/>
          </p:nvPr>
        </p:nvSpPr>
        <p:spPr/>
        <p:txBody>
          <a:bodyPr/>
          <a:lstStyle/>
          <a:p>
            <a:r>
              <a:rPr lang="en-US" dirty="0" smtClean="0"/>
              <a:t>Most people in both Japan and the Koreas live in valleys and coastal plains. </a:t>
            </a:r>
            <a:endParaRPr lang="en-US" dirty="0"/>
          </a:p>
        </p:txBody>
      </p:sp>
      <p:pic>
        <p:nvPicPr>
          <p:cNvPr id="2050" name="Picture 2" descr="http://u1.ipernity.com/20/52/14/11575214.85558c60.500.jpg"/>
          <p:cNvPicPr>
            <a:picLocks noChangeAspect="1" noChangeArrowheads="1"/>
          </p:cNvPicPr>
          <p:nvPr/>
        </p:nvPicPr>
        <p:blipFill>
          <a:blip r:embed="rId2" cstate="print"/>
          <a:srcRect/>
          <a:stretch>
            <a:fillRect/>
          </a:stretch>
        </p:blipFill>
        <p:spPr bwMode="auto">
          <a:xfrm>
            <a:off x="990600" y="2667000"/>
            <a:ext cx="7010400" cy="3925824"/>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2746</TotalTime>
  <Words>2269</Words>
  <Application>Microsoft Office PowerPoint</Application>
  <PresentationFormat>On-screen Show (4:3)</PresentationFormat>
  <Paragraphs>201</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Japan and The Koreas</vt:lpstr>
      <vt:lpstr>Vocabulary</vt:lpstr>
      <vt:lpstr>Vocabulary</vt:lpstr>
      <vt:lpstr>Section 1:  Chapter Atlas</vt:lpstr>
      <vt:lpstr>Section 1:Chapter Atlas</vt:lpstr>
      <vt:lpstr>Section 1:Chapter Atlas</vt:lpstr>
      <vt:lpstr>Section 1:Chapter Atlas</vt:lpstr>
      <vt:lpstr>Section 1:Chapter Atlas</vt:lpstr>
      <vt:lpstr>Section 1:Chapter Atlas</vt:lpstr>
      <vt:lpstr>Section 1:Chapter Atlas</vt:lpstr>
      <vt:lpstr>Section 1:Chapter Atlas</vt:lpstr>
      <vt:lpstr>Section 1:Chapter Atlas</vt:lpstr>
      <vt:lpstr>Section 1:Chapter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 Section 1: Chapter Atlas</vt:lpstr>
      <vt:lpstr>Section 2:  Japan and the Koreas Today</vt:lpstr>
      <vt:lpstr>Section 1: Chapter Atlas</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lpstr>Section 2:  Japan and the Koreas Today</vt:lpstr>
    </vt:vector>
  </TitlesOfParts>
  <Company>McGuffey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Japan and The Koreas</dc:title>
  <dc:creator>litmanc</dc:creator>
  <cp:lastModifiedBy>wolfa</cp:lastModifiedBy>
  <cp:revision>12</cp:revision>
  <dcterms:created xsi:type="dcterms:W3CDTF">2013-01-08T17:50:55Z</dcterms:created>
  <dcterms:modified xsi:type="dcterms:W3CDTF">2014-01-15T13:31:24Z</dcterms:modified>
</cp:coreProperties>
</file>